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8" r:id="rId2"/>
  </p:sldMasterIdLst>
  <p:notesMasterIdLst>
    <p:notesMasterId r:id="rId29"/>
  </p:notesMasterIdLst>
  <p:handoutMasterIdLst>
    <p:handoutMasterId r:id="rId30"/>
  </p:handoutMasterIdLst>
  <p:sldIdLst>
    <p:sldId id="273" r:id="rId3"/>
    <p:sldId id="275" r:id="rId4"/>
    <p:sldId id="276" r:id="rId5"/>
    <p:sldId id="300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9" r:id="rId16"/>
    <p:sldId id="287" r:id="rId17"/>
    <p:sldId id="290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277" r:id="rId27"/>
    <p:sldId id="272" r:id="rId28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EE74785-B6FC-469F-B909-C8296923E321}">
          <p14:sldIdLst>
            <p14:sldId id="273"/>
          </p14:sldIdLst>
        </p14:section>
        <p14:section name="Contents" id="{131189C6-7527-4829-AAB2-09EA7BDDB244}">
          <p14:sldIdLst>
            <p14:sldId id="275"/>
            <p14:sldId id="276"/>
            <p14:sldId id="300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87"/>
            <p14:sldId id="290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Fin." id="{64ED1AE5-6634-4415-854A-7FEDEA828139}">
          <p14:sldIdLst>
            <p14:sldId id="27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ji" initials="(곽(행" lastIdx="1" clrIdx="0">
    <p:extLst>
      <p:ext uri="{19B8F6BF-5375-455C-9EA6-DF929625EA0E}">
        <p15:presenceInfo xmlns:p15="http://schemas.microsoft.com/office/powerpoint/2012/main" userId="Sim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74B0"/>
    <a:srgbClr val="7DD6DA"/>
    <a:srgbClr val="FFC000"/>
    <a:srgbClr val="FFFFFF"/>
    <a:srgbClr val="B7CFE1"/>
    <a:srgbClr val="1E326C"/>
    <a:srgbClr val="FF0000"/>
    <a:srgbClr val="FF3300"/>
    <a:srgbClr val="E7EAF5"/>
    <a:srgbClr val="4C5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FB78B-B1F4-405E-A75A-57A6EC7838E0}" v="42" dt="2021-05-24T03:51:20.530"/>
    <p1510:client id="{15F3B30D-9C5B-8C9E-2EA5-86460C70B7EB}" v="55" dt="2021-05-24T04:31:43.252"/>
    <p1510:client id="{48811C29-9A65-9436-BE8D-DAD213EF2AF4}" v="150" dt="2021-05-26T00:28:18.150"/>
    <p1510:client id="{9F40E23C-67AF-4FD3-9B60-FC0645634E6E}" v="6" dt="2021-05-24T03:48:07.193"/>
    <p1510:client id="{E5E22160-F637-78BD-1AB0-EFBF0B727D94}" v="24" dt="2021-05-23T07:12:51.821"/>
    <p1510:client id="{EE90B761-7E59-4B35-B03C-B3BB1AEFF59D}" v="2911" dt="2021-05-23T07:40:58.856"/>
    <p1510:client id="{FE3F9778-72EE-4345-8B88-79987D9E3C41}" v="28" dt="2021-05-24T02:27:47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B8C0-22DD-4A4E-B829-1F1202F2DD70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9FC3-5CD7-492A-93E1-88026571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21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DC65D-57D9-45F1-AD08-3B0F8D9F393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752B9-A744-40F2-9968-1B3F9FE10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9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2B9-A744-40F2-9968-1B3F9FE10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90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2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2018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16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8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8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8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4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152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95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1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741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30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858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2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51203" y="6588642"/>
            <a:ext cx="3161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B71AA5A-E594-4AAF-8950-BB3CDD98ECF3}" type="slidenum">
              <a:rPr lang="en-US" altLang="ko-KR" sz="788" b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</a:rPr>
              <a:pPr/>
              <a:t>‹#›</a:t>
            </a:fld>
            <a:endParaRPr lang="ko-KR" altLang="en-US" sz="788" b="1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3444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9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9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1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9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4486-827F-4CCD-9BE2-C7E95C89E994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A2E19-4CEA-48F3-BD2D-C51889E5C4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2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FD1E5-31B4-4EE7-A7E4-9440BCDA0239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FC64D-2E71-4AA2-983F-5EE3A43C6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2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29400"/>
              </p:ext>
            </p:extLst>
          </p:nvPr>
        </p:nvGraphicFramePr>
        <p:xfrm>
          <a:off x="853440" y="4640580"/>
          <a:ext cx="405384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720">
                  <a:extLst>
                    <a:ext uri="{9D8B030D-6E8A-4147-A177-3AD203B41FA5}">
                      <a16:colId xmlns:a16="http://schemas.microsoft.com/office/drawing/2014/main" val="3954874819"/>
                    </a:ext>
                  </a:extLst>
                </a:gridCol>
                <a:gridCol w="2738120">
                  <a:extLst>
                    <a:ext uri="{9D8B030D-6E8A-4147-A177-3AD203B41FA5}">
                      <a16:colId xmlns:a16="http://schemas.microsoft.com/office/drawing/2014/main" val="423831247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Team</a:t>
                      </a:r>
                      <a:endParaRPr lang="ko-KR" altLang="en-US" sz="17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ORAI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968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Speaker</a:t>
                      </a:r>
                      <a:endParaRPr lang="ko-KR" altLang="en-US" sz="17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Yu Jae Sang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578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2" y="962865"/>
            <a:ext cx="5310076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99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2A543E-983E-4321-9FE0-7AEC24DC1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3079" r="5139" b="3403"/>
          <a:stretch/>
        </p:blipFill>
        <p:spPr>
          <a:xfrm>
            <a:off x="0" y="1478377"/>
            <a:ext cx="9083945" cy="457685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66FF0B0-CA75-4F56-BB05-83049D63177E}"/>
              </a:ext>
            </a:extLst>
          </p:cNvPr>
          <p:cNvSpPr txBox="1">
            <a:spLocks/>
          </p:cNvSpPr>
          <p:nvPr/>
        </p:nvSpPr>
        <p:spPr>
          <a:xfrm>
            <a:off x="97221" y="176938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(2)</a:t>
            </a:r>
            <a:endParaRPr lang="ko-KR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D0B8DE-A533-4BA1-8E14-9ACCD16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12663" r="4722" b="4329"/>
          <a:stretch/>
        </p:blipFill>
        <p:spPr>
          <a:xfrm>
            <a:off x="0" y="1395890"/>
            <a:ext cx="9121093" cy="45466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3F0391F-9990-4936-8768-DB2D7A5DA79D}"/>
              </a:ext>
            </a:extLst>
          </p:cNvPr>
          <p:cNvSpPr txBox="1">
            <a:spLocks/>
          </p:cNvSpPr>
          <p:nvPr/>
        </p:nvSpPr>
        <p:spPr>
          <a:xfrm>
            <a:off x="97221" y="132546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(3)</a:t>
            </a:r>
            <a:endParaRPr lang="ko-KR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2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DAC618-8267-4ED2-9A9A-846F03536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" r="919"/>
          <a:stretch/>
        </p:blipFill>
        <p:spPr>
          <a:xfrm>
            <a:off x="0" y="1434943"/>
            <a:ext cx="9144000" cy="462488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D9E6536-B5B6-4A49-9D21-FE5EF2BD5F88}"/>
              </a:ext>
            </a:extLst>
          </p:cNvPr>
          <p:cNvSpPr txBox="1">
            <a:spLocks/>
          </p:cNvSpPr>
          <p:nvPr/>
        </p:nvSpPr>
        <p:spPr>
          <a:xfrm>
            <a:off x="180678" y="117268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+ ML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 트랜드</a:t>
            </a:r>
          </a:p>
        </p:txBody>
      </p:sp>
    </p:spTree>
    <p:extLst>
      <p:ext uri="{BB962C8B-B14F-4D97-AF65-F5344CB8AC3E}">
        <p14:creationId xmlns:p14="http://schemas.microsoft.com/office/powerpoint/2010/main" val="207610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DFCA5-7A17-4CC0-8180-B52C5AA2BE84}"/>
              </a:ext>
            </a:extLst>
          </p:cNvPr>
          <p:cNvSpPr txBox="1">
            <a:spLocks/>
          </p:cNvSpPr>
          <p:nvPr/>
        </p:nvSpPr>
        <p:spPr>
          <a:xfrm>
            <a:off x="180678" y="143899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+ ML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 트랜드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5D719-1D4C-45FB-8A0A-C094EE67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747"/>
            <a:ext cx="9144000" cy="48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B14C5-F6BE-477E-9ADE-B1D8514533F3}"/>
              </a:ext>
            </a:extLst>
          </p:cNvPr>
          <p:cNvSpPr txBox="1">
            <a:spLocks/>
          </p:cNvSpPr>
          <p:nvPr/>
        </p:nvSpPr>
        <p:spPr>
          <a:xfrm>
            <a:off x="180678" y="152777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+ ML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 트랜드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8DC54-D430-441A-A3F3-9C98D16C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42"/>
          <a:stretch/>
        </p:blipFill>
        <p:spPr>
          <a:xfrm>
            <a:off x="0" y="1311669"/>
            <a:ext cx="5370286" cy="2055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BDDDE-30B0-4253-AB4D-CFB2EC3C7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22"/>
          <a:stretch/>
        </p:blipFill>
        <p:spPr>
          <a:xfrm>
            <a:off x="5573485" y="1426705"/>
            <a:ext cx="3454400" cy="1825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DC68BE-AEDF-4FAC-9BAF-A238C421F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6"/>
          <a:stretch/>
        </p:blipFill>
        <p:spPr>
          <a:xfrm>
            <a:off x="90339" y="3642793"/>
            <a:ext cx="8963322" cy="21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AD0DC-2001-42CE-875C-6B7B08BCC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2"/>
          <a:stretch/>
        </p:blipFill>
        <p:spPr>
          <a:xfrm>
            <a:off x="0" y="1203517"/>
            <a:ext cx="9144000" cy="530846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90DD5D2-EA40-44BF-AA8D-F19A06D3DE50}"/>
              </a:ext>
            </a:extLst>
          </p:cNvPr>
          <p:cNvSpPr txBox="1">
            <a:spLocks/>
          </p:cNvSpPr>
          <p:nvPr/>
        </p:nvSpPr>
        <p:spPr>
          <a:xfrm>
            <a:off x="180678" y="152777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논문 사례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923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CE77B-9854-4BB2-A715-D39FB642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253"/>
            <a:ext cx="9144000" cy="46726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BA4929E-6E5F-4B84-AB85-9A7E1306B6E0}"/>
              </a:ext>
            </a:extLst>
          </p:cNvPr>
          <p:cNvSpPr txBox="1">
            <a:spLocks/>
          </p:cNvSpPr>
          <p:nvPr/>
        </p:nvSpPr>
        <p:spPr>
          <a:xfrm>
            <a:off x="180678" y="152777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논문 사례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9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A3EF4B-3AA1-4940-BE61-DB12E757D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84" t="12169" r="4994" b="25446"/>
          <a:stretch/>
        </p:blipFill>
        <p:spPr>
          <a:xfrm>
            <a:off x="68367" y="1100831"/>
            <a:ext cx="9075633" cy="481169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3066EB3-FEB5-4EE8-8EB0-60BCDE9AD2FC}"/>
              </a:ext>
            </a:extLst>
          </p:cNvPr>
          <p:cNvSpPr txBox="1">
            <a:spLocks/>
          </p:cNvSpPr>
          <p:nvPr/>
        </p:nvSpPr>
        <p:spPr>
          <a:xfrm>
            <a:off x="180678" y="152777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 our research topic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818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4">
            <a:extLst>
              <a:ext uri="{FF2B5EF4-FFF2-40B4-BE49-F238E27FC236}">
                <a16:creationId xmlns:a16="http://schemas.microsoft.com/office/drawing/2014/main" id="{952BE4B0-22CF-40F8-B993-B08242EC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44" y="4460283"/>
            <a:ext cx="1619106" cy="124696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68E7C7A-F71A-4135-95E1-933752506B72}"/>
              </a:ext>
            </a:extLst>
          </p:cNvPr>
          <p:cNvSpPr/>
          <p:nvPr/>
        </p:nvSpPr>
        <p:spPr>
          <a:xfrm>
            <a:off x="436797" y="2989974"/>
            <a:ext cx="1383717" cy="1383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Formulate </a:t>
            </a:r>
            <a:br>
              <a:rPr kumimoji="1" lang="en-US" altLang="ko-Kore-KR" sz="1200" dirty="0"/>
            </a:br>
            <a:r>
              <a:rPr kumimoji="1" lang="en-US" altLang="ko-Kore-KR" sz="1200" dirty="0"/>
              <a:t>a MCLP</a:t>
            </a:r>
            <a:endParaRPr kumimoji="1" lang="ko-Kore-KR" altLang="en-US" sz="12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5077307-4290-4500-B599-CB69FE16846D}"/>
              </a:ext>
            </a:extLst>
          </p:cNvPr>
          <p:cNvSpPr/>
          <p:nvPr/>
        </p:nvSpPr>
        <p:spPr>
          <a:xfrm>
            <a:off x="3628906" y="3078819"/>
            <a:ext cx="1328740" cy="1235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Select </a:t>
            </a:r>
          </a:p>
          <a:p>
            <a:pPr algn="ctr"/>
            <a:r>
              <a:rPr kumimoji="1" lang="en-US" altLang="ko-Kore-KR" sz="1200" dirty="0"/>
              <a:t>candidates set</a:t>
            </a:r>
            <a:endParaRPr kumimoji="1" lang="ko-Kore-KR" altLang="en-US" sz="12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F003EE-C05D-4E1C-AB67-FF81BCBA9493}"/>
              </a:ext>
            </a:extLst>
          </p:cNvPr>
          <p:cNvSpPr/>
          <p:nvPr/>
        </p:nvSpPr>
        <p:spPr>
          <a:xfrm>
            <a:off x="5727433" y="3199625"/>
            <a:ext cx="1121671" cy="1121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/>
              <a:t>Solve!</a:t>
            </a:r>
            <a:endParaRPr kumimoji="1" lang="ko-Kore-KR" altLang="en-US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4DC9F4-9C67-4C8E-9CB3-469C0B533049}"/>
              </a:ext>
            </a:extLst>
          </p:cNvPr>
          <p:cNvSpPr/>
          <p:nvPr/>
        </p:nvSpPr>
        <p:spPr>
          <a:xfrm>
            <a:off x="2779540" y="5066543"/>
            <a:ext cx="1390123" cy="116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Select </a:t>
            </a:r>
          </a:p>
          <a:p>
            <a:pPr algn="ctr"/>
            <a:r>
              <a:rPr kumimoji="1" lang="en-US" altLang="ko-Kore-KR" sz="1200" dirty="0"/>
              <a:t>candidates set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F839D63-AB3D-4631-81FE-2CBE98ED1988}"/>
              </a:ext>
            </a:extLst>
          </p:cNvPr>
          <p:cNvSpPr/>
          <p:nvPr/>
        </p:nvSpPr>
        <p:spPr>
          <a:xfrm>
            <a:off x="4863844" y="5075827"/>
            <a:ext cx="1121671" cy="1121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/>
              <a:t>Solve!</a:t>
            </a:r>
            <a:endParaRPr kumimoji="1" lang="ko-Kore-KR" altLang="en-US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37311E-8557-48BA-A185-23B457099D57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1820514" y="3681833"/>
            <a:ext cx="1808392" cy="14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4AD579-0B64-4C72-AF64-D388EB91C34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775305" y="3760461"/>
            <a:ext cx="952128" cy="3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B689F-642D-4BC4-A6F8-94A0093C1B8E}"/>
              </a:ext>
            </a:extLst>
          </p:cNvPr>
          <p:cNvCxnSpPr>
            <a:cxnSpLocks/>
            <a:stCxn id="3" idx="7"/>
            <a:endCxn id="27" idx="2"/>
          </p:cNvCxnSpPr>
          <p:nvPr/>
        </p:nvCxnSpPr>
        <p:spPr>
          <a:xfrm flipV="1">
            <a:off x="1617873" y="1957149"/>
            <a:ext cx="2466358" cy="123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85C532-5AD1-4C92-BEA3-AB5A9E936C0F}"/>
              </a:ext>
            </a:extLst>
          </p:cNvPr>
          <p:cNvSpPr txBox="1"/>
          <p:nvPr/>
        </p:nvSpPr>
        <p:spPr>
          <a:xfrm>
            <a:off x="5727433" y="1742426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사이즈가 커지면 </a:t>
            </a:r>
            <a:r>
              <a:rPr kumimoji="1" lang="en-US" altLang="ko-KR" sz="1400" dirty="0"/>
              <a:t>complexity</a:t>
            </a:r>
            <a:br>
              <a:rPr kumimoji="1" lang="en-US" altLang="ko-KR" sz="1400" dirty="0"/>
            </a:br>
            <a:r>
              <a:rPr kumimoji="1" lang="en-US" altLang="ko-KR" sz="1400" dirty="0"/>
              <a:t> </a:t>
            </a:r>
            <a:r>
              <a:rPr kumimoji="1" lang="ko-KR" altLang="en-US" sz="1400" dirty="0"/>
              <a:t>기하급수적으로 증가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474CA-AE74-4701-81AF-ABE7CFC42D4B}"/>
              </a:ext>
            </a:extLst>
          </p:cNvPr>
          <p:cNvSpPr txBox="1"/>
          <p:nvPr/>
        </p:nvSpPr>
        <p:spPr>
          <a:xfrm>
            <a:off x="6849104" y="3465807"/>
            <a:ext cx="261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ore-KR" sz="1200" dirty="0"/>
              <a:t>Random select </a:t>
            </a:r>
            <a:r>
              <a:rPr kumimoji="1" lang="ko-KR" altLang="en-US" sz="1200" dirty="0"/>
              <a:t>이기 때문에 </a:t>
            </a:r>
            <a:br>
              <a:rPr kumimoji="1" lang="en-US" altLang="ko-KR" sz="1200" dirty="0"/>
            </a:br>
            <a:r>
              <a:rPr kumimoji="1" lang="en-US" altLang="ko-Kore-KR" sz="1200" dirty="0"/>
              <a:t>Global optimal </a:t>
            </a:r>
            <a:r>
              <a:rPr kumimoji="1" lang="ko-KR" altLang="en-US" sz="1200" dirty="0"/>
              <a:t>은 아님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DE49F-4893-4361-B226-E095A378BF6A}"/>
              </a:ext>
            </a:extLst>
          </p:cNvPr>
          <p:cNvSpPr txBox="1"/>
          <p:nvPr/>
        </p:nvSpPr>
        <p:spPr>
          <a:xfrm>
            <a:off x="2180810" y="339445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Random select</a:t>
            </a:r>
            <a:endParaRPr kumimoji="1" lang="ko-Kore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8054E-5A07-47A4-8515-1FEFDC4EA9F3}"/>
              </a:ext>
            </a:extLst>
          </p:cNvPr>
          <p:cNvSpPr txBox="1"/>
          <p:nvPr/>
        </p:nvSpPr>
        <p:spPr>
          <a:xfrm>
            <a:off x="6341327" y="5707245"/>
            <a:ext cx="2456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400" dirty="0" err="1"/>
              <a:t>선택가능한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complexity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1400" dirty="0"/>
              <a:t>Global optimal</a:t>
            </a:r>
            <a:r>
              <a:rPr kumimoji="1" lang="ko-Kore-KR" altLang="en-US" sz="1400" dirty="0"/>
              <a:t>에</a:t>
            </a:r>
            <a:r>
              <a:rPr kumimoji="1" lang="ko-KR" altLang="en-US" sz="1400" dirty="0"/>
              <a:t> 가까움</a:t>
            </a:r>
            <a:endParaRPr kumimoji="1" lang="ko-Kore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8922C8E-A176-445C-9D4C-5BD98A13B166}"/>
              </a:ext>
            </a:extLst>
          </p:cNvPr>
          <p:cNvCxnSpPr>
            <a:cxnSpLocks/>
            <a:stCxn id="3" idx="5"/>
            <a:endCxn id="6" idx="2"/>
          </p:cNvCxnSpPr>
          <p:nvPr/>
        </p:nvCxnSpPr>
        <p:spPr>
          <a:xfrm>
            <a:off x="1617873" y="4171050"/>
            <a:ext cx="1161667" cy="147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34">
            <a:extLst>
              <a:ext uri="{FF2B5EF4-FFF2-40B4-BE49-F238E27FC236}">
                <a16:creationId xmlns:a16="http://schemas.microsoft.com/office/drawing/2014/main" id="{C0BC933F-520E-4123-B624-6593953B3CD5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H="1">
            <a:off x="4444999" y="4096146"/>
            <a:ext cx="9284" cy="1950078"/>
          </a:xfrm>
          <a:prstGeom prst="curvedConnector3">
            <a:avLst>
              <a:gd name="adj1" fmla="val -24623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35">
            <a:extLst>
              <a:ext uri="{FF2B5EF4-FFF2-40B4-BE49-F238E27FC236}">
                <a16:creationId xmlns:a16="http://schemas.microsoft.com/office/drawing/2014/main" id="{00871EFB-E5C1-45E4-B949-8E10C390426F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5400000">
            <a:off x="4433158" y="5238942"/>
            <a:ext cx="32967" cy="1950078"/>
          </a:xfrm>
          <a:prstGeom prst="curvedConnector3">
            <a:avLst>
              <a:gd name="adj1" fmla="val 7934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C13867-8BB1-4011-A531-4998C02EA6FD}"/>
              </a:ext>
            </a:extLst>
          </p:cNvPr>
          <p:cNvSpPr txBox="1"/>
          <p:nvPr/>
        </p:nvSpPr>
        <p:spPr>
          <a:xfrm>
            <a:off x="3503278" y="4483482"/>
            <a:ext cx="1969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Bayesian optimization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34337-B4C0-4664-B241-035FF750B1EE}"/>
              </a:ext>
            </a:extLst>
          </p:cNvPr>
          <p:cNvSpPr txBox="1"/>
          <p:nvPr/>
        </p:nvSpPr>
        <p:spPr>
          <a:xfrm>
            <a:off x="2242772" y="6408632"/>
            <a:ext cx="2521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Combinatorial structure [0,1]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6EE94C-E495-4A2E-AFB0-ACA609BEA404}"/>
              </a:ext>
            </a:extLst>
          </p:cNvPr>
          <p:cNvSpPr txBox="1"/>
          <p:nvPr/>
        </p:nvSpPr>
        <p:spPr>
          <a:xfrm>
            <a:off x="5272598" y="618117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F(x)</a:t>
            </a:r>
            <a:endParaRPr kumimoji="1" lang="ko-Kore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000600-483D-4C6F-8C59-CF2818E526CE}"/>
              </a:ext>
            </a:extLst>
          </p:cNvPr>
          <p:cNvSpPr/>
          <p:nvPr/>
        </p:nvSpPr>
        <p:spPr>
          <a:xfrm>
            <a:off x="4084231" y="1396313"/>
            <a:ext cx="1121671" cy="1121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/>
              <a:t>Solve!</a:t>
            </a:r>
            <a:endParaRPr kumimoji="1" lang="ko-Kore-KR" altLang="en-US" sz="1400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39C1D03-5C67-403A-B9CC-9B3D4DC71C3D}"/>
              </a:ext>
            </a:extLst>
          </p:cNvPr>
          <p:cNvSpPr txBox="1">
            <a:spLocks/>
          </p:cNvSpPr>
          <p:nvPr/>
        </p:nvSpPr>
        <p:spPr>
          <a:xfrm>
            <a:off x="102132" y="121500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Maximal Covering Location Problem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4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5E29A-8BF8-463D-90C8-72244A9ECBF9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Bayesian Optimization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D43B4-FFCA-4104-A63D-9F02DA40EAC6}"/>
              </a:ext>
            </a:extLst>
          </p:cNvPr>
          <p:cNvSpPr txBox="1">
            <a:spLocks/>
          </p:cNvSpPr>
          <p:nvPr/>
        </p:nvSpPr>
        <p:spPr>
          <a:xfrm>
            <a:off x="83820" y="997178"/>
            <a:ext cx="11827933" cy="586082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b="1" dirty="0"/>
              <a:t>Overview</a:t>
            </a:r>
          </a:p>
          <a:p>
            <a:endParaRPr kumimoji="1" lang="en-US" altLang="en-US" dirty="0"/>
          </a:p>
          <a:p>
            <a:r>
              <a:rPr kumimoji="1" lang="en-US" altLang="en-US" sz="1600" dirty="0"/>
              <a:t>Optimization : finding min/max f(x)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given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data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set.</a:t>
            </a:r>
          </a:p>
          <a:p>
            <a:endParaRPr kumimoji="1" lang="en-US" altLang="en-US" sz="1600" dirty="0"/>
          </a:p>
          <a:p>
            <a:r>
              <a:rPr kumimoji="1" lang="en-US" altLang="en-US" sz="1600" dirty="0"/>
              <a:t>Bayesian :  </a:t>
            </a:r>
            <a:r>
              <a:rPr kumimoji="1" lang="en-US" altLang="ko-KR" sz="1600" dirty="0"/>
              <a:t>data 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prior </a:t>
            </a:r>
            <a:r>
              <a:rPr kumimoji="1" lang="ko-KR" altLang="en-US" sz="1600" dirty="0"/>
              <a:t>을 가지고 </a:t>
            </a:r>
            <a:r>
              <a:rPr kumimoji="1" lang="en-US" altLang="ko-KR" sz="1600" dirty="0"/>
              <a:t>posterior probability </a:t>
            </a:r>
            <a:r>
              <a:rPr kumimoji="1" lang="ko-KR" altLang="en-US" sz="1600" dirty="0"/>
              <a:t>를 예상 및 계산 하는 것</a:t>
            </a:r>
            <a:endParaRPr kumimoji="1" lang="en-US" altLang="ko-KR" sz="1600" dirty="0"/>
          </a:p>
          <a:p>
            <a:pPr lvl="1"/>
            <a:r>
              <a:rPr kumimoji="1" lang="en-US" altLang="ko-KR" sz="1300" b="1" dirty="0"/>
              <a:t> </a:t>
            </a:r>
            <a:r>
              <a:rPr kumimoji="1" lang="en-US" altLang="ko-KR" sz="1300" b="1" dirty="0">
                <a:solidFill>
                  <a:srgbClr val="FF0000"/>
                </a:solidFill>
              </a:rPr>
              <a:t>P(A|B)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=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[P(B|A)P(A)]/ P(B), </a:t>
            </a:r>
            <a:r>
              <a:rPr kumimoji="1" lang="ko-KR" altLang="en-US" sz="1300" dirty="0"/>
              <a:t>즉</a:t>
            </a:r>
            <a:r>
              <a:rPr kumimoji="1" lang="en-US" altLang="ko-KR" sz="1300" dirty="0"/>
              <a:t>, given constrain (</a:t>
            </a:r>
            <a:r>
              <a:rPr kumimoji="1" lang="ko-KR" altLang="en-US" sz="1300" b="1" dirty="0"/>
              <a:t>사전 정보</a:t>
            </a:r>
            <a:r>
              <a:rPr kumimoji="1" lang="en-US" altLang="ko-KR" sz="1300" dirty="0"/>
              <a:t>)</a:t>
            </a:r>
            <a:r>
              <a:rPr kumimoji="1" lang="ko-KR" altLang="en-US" sz="1300" dirty="0"/>
              <a:t>을 가지고 확률을 구하는 과정</a:t>
            </a:r>
            <a:endParaRPr kumimoji="1" lang="en-US" altLang="ko-KR" sz="1300" dirty="0"/>
          </a:p>
          <a:p>
            <a:pPr marL="342900" lvl="1" indent="0">
              <a:buNone/>
            </a:pPr>
            <a:endParaRPr kumimoji="1" lang="en-US" altLang="ko-KR" sz="1300" dirty="0"/>
          </a:p>
          <a:p>
            <a:r>
              <a:rPr kumimoji="1" lang="en-US" altLang="ko-KR" sz="2000" b="1" dirty="0"/>
              <a:t>Bayesian Optimization </a:t>
            </a:r>
            <a:r>
              <a:rPr kumimoji="1" lang="en-US" altLang="ko-KR" sz="1700" dirty="0"/>
              <a:t>: </a:t>
            </a:r>
            <a:r>
              <a:rPr kumimoji="1" lang="ko-KR" altLang="en-US" sz="1700" b="1" dirty="0"/>
              <a:t>사전 정보를 최적화 탐색에 반영</a:t>
            </a:r>
            <a:r>
              <a:rPr kumimoji="1" lang="en-US" altLang="ko-KR" sz="1700" b="1" dirty="0"/>
              <a:t>!</a:t>
            </a:r>
          </a:p>
          <a:p>
            <a:endParaRPr kumimoji="1" lang="en-US" altLang="ko-KR" sz="1700" b="1" dirty="0"/>
          </a:p>
          <a:p>
            <a:pPr lvl="1"/>
            <a:r>
              <a:rPr kumimoji="1" lang="en-US" altLang="ko-KR" sz="1600" dirty="0"/>
              <a:t>Stochastic model (</a:t>
            </a:r>
            <a:r>
              <a:rPr kumimoji="1" lang="en-US" altLang="ko-KR" sz="1600" dirty="0">
                <a:solidFill>
                  <a:srgbClr val="7DD6DA"/>
                </a:solidFill>
              </a:rPr>
              <a:t>blue area</a:t>
            </a:r>
            <a:r>
              <a:rPr kumimoji="1" lang="en-US" altLang="ko-KR" sz="1600" dirty="0"/>
              <a:t>)</a:t>
            </a:r>
            <a:endParaRPr kumimoji="1" lang="en-US" altLang="ko-KR" sz="1400" dirty="0"/>
          </a:p>
          <a:p>
            <a:pPr lvl="2"/>
            <a:r>
              <a:rPr kumimoji="1" lang="en-US" altLang="ko-KR" sz="1100" dirty="0"/>
              <a:t>It has possibility, not 100% event. (GP: gaussian process)</a:t>
            </a:r>
          </a:p>
          <a:p>
            <a:pPr lvl="1"/>
            <a:r>
              <a:rPr kumimoji="1" lang="en-US" altLang="ko-KR" sz="1600" dirty="0"/>
              <a:t>Surrogate Model (black – dotted line)</a:t>
            </a:r>
          </a:p>
          <a:p>
            <a:pPr lvl="2"/>
            <a:r>
              <a:rPr kumimoji="1" lang="en-US" altLang="ko-KR" sz="1100" dirty="0"/>
              <a:t>Keep update this model until find the optimum.</a:t>
            </a:r>
          </a:p>
          <a:p>
            <a:pPr lvl="2"/>
            <a:r>
              <a:rPr kumimoji="1" lang="en-US" altLang="ko-KR" sz="1100" dirty="0"/>
              <a:t>What is optimum?</a:t>
            </a:r>
          </a:p>
          <a:p>
            <a:pPr lvl="3"/>
            <a:r>
              <a:rPr kumimoji="1" lang="en-US" altLang="ko-KR" sz="950" dirty="0"/>
              <a:t>Objective function (called unknown black box function, </a:t>
            </a:r>
            <a:r>
              <a:rPr kumimoji="1" lang="en-US" altLang="ko-KR" sz="950" dirty="0">
                <a:solidFill>
                  <a:srgbClr val="3174B0"/>
                </a:solidFill>
              </a:rPr>
              <a:t>blue line</a:t>
            </a:r>
            <a:r>
              <a:rPr kumimoji="1" lang="en-US" altLang="ko-KR" sz="950" dirty="0"/>
              <a:t>)</a:t>
            </a:r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r>
              <a:rPr kumimoji="1" lang="en-US" altLang="ko-KR" sz="1600" dirty="0"/>
              <a:t>Acquisition Function</a:t>
            </a:r>
          </a:p>
          <a:p>
            <a:pPr lvl="2"/>
            <a:r>
              <a:rPr kumimoji="1" lang="en-US" altLang="ko-KR" sz="1300" dirty="0"/>
              <a:t>Recommend the next candidate (</a:t>
            </a:r>
            <a:r>
              <a:rPr kumimoji="1" lang="en-US" altLang="ko-KR" sz="1300" dirty="0">
                <a:solidFill>
                  <a:srgbClr val="FFC000"/>
                </a:solidFill>
              </a:rPr>
              <a:t>star point</a:t>
            </a:r>
            <a:r>
              <a:rPr kumimoji="1" lang="en-US" altLang="ko-KR" sz="1300" dirty="0"/>
              <a:t>)</a:t>
            </a:r>
          </a:p>
          <a:p>
            <a:pPr marL="0" indent="0">
              <a:buNone/>
            </a:pPr>
            <a:endParaRPr kumimoji="1" lang="en-US" altLang="ko-KR" sz="600" dirty="0"/>
          </a:p>
          <a:p>
            <a:pPr marL="0" indent="0">
              <a:buNone/>
            </a:pPr>
            <a:r>
              <a:rPr kumimoji="1" lang="ko-KR" altLang="en-US" sz="600" dirty="0"/>
              <a:t>사진 </a:t>
            </a:r>
            <a:r>
              <a:rPr kumimoji="1" lang="ko-KR" altLang="en-US" sz="600" dirty="0" err="1"/>
              <a:t>출저</a:t>
            </a:r>
            <a:r>
              <a:rPr kumimoji="1" lang="ko-KR" altLang="en-US" sz="600" dirty="0"/>
              <a:t> </a:t>
            </a:r>
            <a:r>
              <a:rPr kumimoji="1" lang="en-US" altLang="ko-KR" sz="600" dirty="0"/>
              <a:t>: https://wooono.tistory.com/102</a:t>
            </a:r>
            <a:endParaRPr kumimoji="1" lang="en-US" altLang="ko-KR" sz="1600" dirty="0"/>
          </a:p>
          <a:p>
            <a:endParaRPr kumimoji="1" lang="en-US" altLang="ko-KR" sz="1700" b="1" dirty="0"/>
          </a:p>
          <a:p>
            <a:pPr lvl="1"/>
            <a:endParaRPr kumimoji="1" lang="en-US" altLang="ko-KR" sz="1300" dirty="0"/>
          </a:p>
          <a:p>
            <a:pPr marL="342900" lvl="1" indent="0">
              <a:buNone/>
            </a:pPr>
            <a:endParaRPr kumimoji="1" lang="en-US" altLang="en-US" sz="1300" dirty="0"/>
          </a:p>
          <a:p>
            <a:endParaRPr kumimoji="1" lang="ko-Kore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4A2E81-D0D9-4B5C-AE73-A1A74993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8289" r="4348" b="3974"/>
          <a:stretch/>
        </p:blipFill>
        <p:spPr bwMode="auto">
          <a:xfrm>
            <a:off x="5053127" y="4266579"/>
            <a:ext cx="3844471" cy="24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A9228BA-ECD4-4CB0-AA30-E59FA0F11A2F}"/>
              </a:ext>
            </a:extLst>
          </p:cNvPr>
          <p:cNvCxnSpPr/>
          <p:nvPr/>
        </p:nvCxnSpPr>
        <p:spPr>
          <a:xfrm>
            <a:off x="4419600" y="6027181"/>
            <a:ext cx="1744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C9A40D85-96F6-4546-99AD-E0649CA94C21}"/>
              </a:ext>
            </a:extLst>
          </p:cNvPr>
          <p:cNvCxnSpPr/>
          <p:nvPr/>
        </p:nvCxnSpPr>
        <p:spPr>
          <a:xfrm flipV="1">
            <a:off x="4864963" y="4598633"/>
            <a:ext cx="1544715" cy="435006"/>
          </a:xfrm>
          <a:prstGeom prst="curvedConnector3">
            <a:avLst/>
          </a:prstGeom>
          <a:ln>
            <a:solidFill>
              <a:srgbClr val="317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E60FC125-0980-4A01-8217-7F99E85CE37A}"/>
              </a:ext>
            </a:extLst>
          </p:cNvPr>
          <p:cNvCxnSpPr/>
          <p:nvPr/>
        </p:nvCxnSpPr>
        <p:spPr>
          <a:xfrm>
            <a:off x="3371850" y="3927589"/>
            <a:ext cx="2346325" cy="1155586"/>
          </a:xfrm>
          <a:prstGeom prst="curvedConnector3">
            <a:avLst>
              <a:gd name="adj1" fmla="val 100609"/>
            </a:avLst>
          </a:prstGeom>
          <a:ln>
            <a:solidFill>
              <a:srgbClr val="7DD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2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62132"/>
              </p:ext>
            </p:extLst>
          </p:nvPr>
        </p:nvGraphicFramePr>
        <p:xfrm>
          <a:off x="630872" y="1053814"/>
          <a:ext cx="7873049" cy="5472000"/>
        </p:xfrm>
        <a:graphic>
          <a:graphicData uri="http://schemas.openxmlformats.org/drawingml/2006/table">
            <a:tbl>
              <a:tblPr firstRow="1" firstCol="1" bandRow="1"/>
              <a:tblGrid>
                <a:gridCol w="1350328">
                  <a:extLst>
                    <a:ext uri="{9D8B030D-6E8A-4147-A177-3AD203B41FA5}">
                      <a16:colId xmlns:a16="http://schemas.microsoft.com/office/drawing/2014/main" val="35214829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025982"/>
                    </a:ext>
                  </a:extLst>
                </a:gridCol>
                <a:gridCol w="2687053">
                  <a:extLst>
                    <a:ext uri="{9D8B030D-6E8A-4147-A177-3AD203B41FA5}">
                      <a16:colId xmlns:a16="http://schemas.microsoft.com/office/drawing/2014/main" val="2338963966"/>
                    </a:ext>
                  </a:extLst>
                </a:gridCol>
                <a:gridCol w="794084">
                  <a:extLst>
                    <a:ext uri="{9D8B030D-6E8A-4147-A177-3AD203B41FA5}">
                      <a16:colId xmlns:a16="http://schemas.microsoft.com/office/drawing/2014/main" val="316531755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4003598578"/>
                    </a:ext>
                  </a:extLst>
                </a:gridCol>
                <a:gridCol w="1702068">
                  <a:extLst>
                    <a:ext uri="{9D8B030D-6E8A-4147-A177-3AD203B41FA5}">
                      <a16:colId xmlns:a16="http://schemas.microsoft.com/office/drawing/2014/main" val="251766111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Team</a:t>
                      </a:r>
                      <a:endParaRPr lang="ko-KR" sz="1400" b="1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ORAI</a:t>
                      </a:r>
                      <a:r>
                        <a:rPr lang="ko-KR" altLang="en-US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(OR</a:t>
                      </a:r>
                      <a:r>
                        <a:rPr lang="ko-KR" altLang="en-US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ko-KR" altLang="en-US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AI)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244134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Research</a:t>
                      </a:r>
                    </a:p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Topic</a:t>
                      </a:r>
                      <a:endParaRPr lang="ko-KR" sz="1400" b="1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(Korean) 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… AI</a:t>
                      </a:r>
                      <a:r>
                        <a:rPr lang="ko-KR" altLang="en-US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를 활용한 전기차 충전소 최적화 프로젝트</a:t>
                      </a:r>
                      <a:endParaRPr lang="ko-KR" altLang="ko-KR" sz="15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0327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(English) 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… Optimizing the electric vehicles charging station with AI</a:t>
                      </a:r>
                      <a:endParaRPr lang="ko-KR" altLang="ko-KR" sz="15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8998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Professor</a:t>
                      </a:r>
                      <a:endParaRPr lang="ko-KR" sz="1400" b="1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권상진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교수님</a:t>
                      </a:r>
                      <a:endParaRPr lang="ko-KR" alt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Dept.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산업공학</a:t>
                      </a:r>
                      <a:endParaRPr lang="ko-KR" altLang="ko-KR" sz="16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5226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TA</a:t>
                      </a:r>
                      <a:endParaRPr lang="ko-KR" sz="1400" b="1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조수경 </a:t>
                      </a: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TA</a:t>
                      </a:r>
                      <a:endParaRPr lang="ko-KR" alt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Dept.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산업공학</a:t>
                      </a:r>
                      <a:endParaRPr lang="ko-KR" altLang="ko-KR" sz="16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3162"/>
                  </a:ext>
                </a:extLst>
              </a:tr>
              <a:tr h="360000">
                <a:tc rowSpan="7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Team </a:t>
                      </a:r>
                      <a:br>
                        <a:rPr lang="en-US" altLang="ko-KR" sz="1400" b="1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400" b="1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Members</a:t>
                      </a:r>
                      <a:endParaRPr lang="ko-KR" sz="1400" b="1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Name</a:t>
                      </a:r>
                      <a:endParaRPr kumimoji="0" lang="ko-KR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Dept.</a:t>
                      </a:r>
                      <a:endParaRPr kumimoji="0" lang="ko-KR" altLang="ko-KR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Role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75279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유재상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전기전자공학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Tea</a:t>
                      </a:r>
                      <a:r>
                        <a:rPr lang="en-US" altLang="ko-KR" sz="1400" b="0" kern="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 leader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640797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(transfer)</a:t>
                      </a:r>
                      <a:r>
                        <a:rPr lang="ko-KR" altLang="en-US" sz="15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임가은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경영공학</a:t>
                      </a:r>
                      <a:endParaRPr lang="ko-KR" alt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논문 담당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027228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복영규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경영공학</a:t>
                      </a:r>
                      <a:endParaRPr lang="ko-KR" alt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수집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316825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(new)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이주헌 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디자인 및 인간공학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논문</a:t>
                      </a: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담당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2744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(new)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김동현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경영공학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ko-KR" altLang="en-US" sz="15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분석</a:t>
                      </a: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957682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ko-KR" sz="1400" kern="10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b="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b="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5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785" marR="57785" marT="15875" marB="1587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05592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1498" y="152400"/>
            <a:ext cx="325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ea"/>
              </a:rPr>
              <a:t>1. Team Introduction</a:t>
            </a:r>
            <a:endParaRPr lang="ko-KR" altLang="en-US" sz="2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5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8BC9BC22-F93C-498C-8CE7-26863A955FAC}"/>
              </a:ext>
            </a:extLst>
          </p:cNvPr>
          <p:cNvSpPr txBox="1">
            <a:spLocks/>
          </p:cNvSpPr>
          <p:nvPr/>
        </p:nvSpPr>
        <p:spPr>
          <a:xfrm>
            <a:off x="742950" y="663967"/>
            <a:ext cx="76581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latinLnBrk="0">
              <a:spcAft>
                <a:spcPts val="600"/>
              </a:spcAft>
            </a:pPr>
            <a:r>
              <a:rPr kumimoji="1" lang="en-US" altLang="ko-Kore-KR" sz="4700" dirty="0"/>
              <a:t>Toy example</a:t>
            </a:r>
            <a:endParaRPr kumimoji="1" lang="en-US" altLang="en-US" sz="4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9144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E90F4-D952-4B6F-AE7F-352272E1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97" b="52233"/>
          <a:stretch/>
        </p:blipFill>
        <p:spPr>
          <a:xfrm>
            <a:off x="479361" y="2956444"/>
            <a:ext cx="3730752" cy="2863746"/>
          </a:xfrm>
          <a:prstGeom prst="rect">
            <a:avLst/>
          </a:prstGeom>
        </p:spPr>
      </p:pic>
      <p:sp>
        <p:nvSpPr>
          <p:cNvPr id="3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236C69-9EA3-460B-A44B-E782A804E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18270"/>
          <a:stretch/>
        </p:blipFill>
        <p:spPr>
          <a:xfrm>
            <a:off x="4933887" y="2982982"/>
            <a:ext cx="3730752" cy="281533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00CCD5D-B41A-4E79-804A-34A7E2DE8B2B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Coding example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3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8BC9BC22-F93C-498C-8CE7-26863A955FAC}"/>
              </a:ext>
            </a:extLst>
          </p:cNvPr>
          <p:cNvSpPr txBox="1">
            <a:spLocks/>
          </p:cNvSpPr>
          <p:nvPr/>
        </p:nvSpPr>
        <p:spPr>
          <a:xfrm>
            <a:off x="742950" y="663967"/>
            <a:ext cx="76581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latinLnBrk="0">
              <a:spcAft>
                <a:spcPts val="600"/>
              </a:spcAft>
            </a:pPr>
            <a:r>
              <a:rPr kumimoji="1" lang="en-US" altLang="ko-Kore-KR" sz="4700" dirty="0"/>
              <a:t>Future work</a:t>
            </a:r>
            <a:endParaRPr kumimoji="1" lang="en-US" altLang="en-US" sz="4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9144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236C69-9EA3-460B-A44B-E782A804E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6" t="18270"/>
          <a:stretch/>
        </p:blipFill>
        <p:spPr>
          <a:xfrm>
            <a:off x="4933887" y="2982982"/>
            <a:ext cx="3730752" cy="2815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78875E-37F2-44E4-A693-7ACBAC950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4"/>
          <a:stretch/>
        </p:blipFill>
        <p:spPr>
          <a:xfrm>
            <a:off x="479361" y="3015812"/>
            <a:ext cx="3628182" cy="250017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371A0FC-878B-413A-BCFE-849A5B7170D3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Coding example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51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961BE2-CE1F-4E9D-824D-52D7933C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28"/>
          <a:stretch/>
        </p:blipFill>
        <p:spPr>
          <a:xfrm>
            <a:off x="482600" y="4418405"/>
            <a:ext cx="8178799" cy="1219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4CC642-D5FC-4C2E-B333-1C68723A6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14" b="34392"/>
          <a:stretch/>
        </p:blipFill>
        <p:spPr>
          <a:xfrm>
            <a:off x="362607" y="1106997"/>
            <a:ext cx="6787780" cy="3021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7C49A5-CDE7-4884-979E-5CA286BD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7" b="59137"/>
          <a:stretch/>
        </p:blipFill>
        <p:spPr>
          <a:xfrm>
            <a:off x="5408297" y="933576"/>
            <a:ext cx="3484179" cy="158646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32B5E1-51EC-4EB9-B194-80CD22A1077A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Conclusion (From summer vacation)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66DBB8-4BAC-412B-BAF3-A0D5541A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5395"/>
            <a:ext cx="8862060" cy="432721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F9AF481-E8E8-41A2-AAF8-7F2E6ED902A0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Other method candidate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6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3754EE-3FAA-4624-B5F3-581EF3D70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7" y="1439980"/>
            <a:ext cx="7382905" cy="470600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EDB9A08-6814-499B-B941-C7B602D36B69}"/>
              </a:ext>
            </a:extLst>
          </p:cNvPr>
          <p:cNvSpPr txBox="1">
            <a:spLocks/>
          </p:cNvSpPr>
          <p:nvPr/>
        </p:nvSpPr>
        <p:spPr>
          <a:xfrm>
            <a:off x="83820" y="10384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bg1"/>
                </a:solidFill>
              </a:rPr>
              <a:t>Other method candidate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0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1498" y="152400"/>
            <a:ext cx="346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3. Plans and Progress 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888"/>
              </p:ext>
            </p:extLst>
          </p:nvPr>
        </p:nvGraphicFramePr>
        <p:xfrm>
          <a:off x="594359" y="2527886"/>
          <a:ext cx="7955285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2136790493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7369044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6586085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8837478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59700065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436518421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776145685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77068625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880909933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440305975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397148088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31245335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Tasks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6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March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6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April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6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May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6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June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6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5F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2693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논문 스터디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377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물품구매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79136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코딩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22835"/>
                  </a:ext>
                </a:extLst>
              </a:tr>
            </a:tbl>
          </a:graphicData>
        </a:graphic>
      </p:graphicFrame>
      <p:sp>
        <p:nvSpPr>
          <p:cNvPr id="42" name="Google Shape;1536;p67"/>
          <p:cNvSpPr/>
          <p:nvPr/>
        </p:nvSpPr>
        <p:spPr>
          <a:xfrm>
            <a:off x="2886273" y="5141025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2145" y="2199730"/>
            <a:ext cx="275307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/>
            <a:r>
              <a:rPr lang="en-US" altLang="ko-KR" sz="1300" dirty="0">
                <a:solidFill>
                  <a:srgbClr val="C00000"/>
                </a:solidFill>
              </a:rPr>
              <a:t>Progress chart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79546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spc="-30" dirty="0">
                <a:solidFill>
                  <a:srgbClr val="C00000"/>
                </a:solidFill>
              </a:rPr>
              <a:t>Feel free to change the format and/or add more pages to highlight your contents. (</a:t>
            </a:r>
            <a:r>
              <a:rPr lang="ko-KR" altLang="en-US" sz="1300" spc="-30" dirty="0">
                <a:solidFill>
                  <a:srgbClr val="C00000"/>
                </a:solidFill>
              </a:rPr>
              <a:t>자유롭게 양식 수정</a:t>
            </a:r>
            <a:r>
              <a:rPr lang="en-US" altLang="ko-KR" sz="1300" spc="-30" dirty="0">
                <a:solidFill>
                  <a:srgbClr val="C00000"/>
                </a:solidFill>
              </a:rPr>
              <a:t>, </a:t>
            </a:r>
            <a:r>
              <a:rPr lang="ko-KR" altLang="en-US" sz="1300" spc="-30" dirty="0">
                <a:solidFill>
                  <a:srgbClr val="C00000"/>
                </a:solidFill>
              </a:rPr>
              <a:t>페이지 추가</a:t>
            </a:r>
            <a:r>
              <a:rPr lang="en-US" altLang="ko-KR" sz="1300" spc="-30" dirty="0">
                <a:solidFill>
                  <a:srgbClr val="C00000"/>
                </a:solidFill>
              </a:rPr>
              <a:t>)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rgbClr val="C00000"/>
                </a:solidFill>
              </a:rPr>
              <a:t>Please include the following contents: </a:t>
            </a:r>
          </a:p>
          <a:p>
            <a:pPr marL="449263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srgbClr val="C00000"/>
                </a:solidFill>
              </a:rPr>
              <a:t>Detailed research plans (</a:t>
            </a:r>
            <a:r>
              <a:rPr lang="ko-KR" altLang="en-US" sz="1300" dirty="0">
                <a:solidFill>
                  <a:srgbClr val="C00000"/>
                </a:solidFill>
              </a:rPr>
              <a:t>세부 연구 계획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</a:p>
          <a:p>
            <a:pPr marL="449263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srgbClr val="C00000"/>
                </a:solidFill>
              </a:rPr>
              <a:t>Research progress chart or timeline (</a:t>
            </a:r>
            <a:r>
              <a:rPr lang="ko-KR" altLang="en-US" sz="1300" dirty="0">
                <a:solidFill>
                  <a:srgbClr val="C00000"/>
                </a:solidFill>
              </a:rPr>
              <a:t>연구 진행상황을 볼 수 있는 차트 또는 타임라인표</a:t>
            </a:r>
            <a:r>
              <a:rPr lang="en-US" altLang="ko-KR" sz="1300" dirty="0">
                <a:solidFill>
                  <a:srgbClr val="C00000"/>
                </a:solidFill>
              </a:rPr>
              <a:t>) 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56DFB1-7403-4D2C-BF78-F810C74FB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399518"/>
              </p:ext>
            </p:extLst>
          </p:nvPr>
        </p:nvGraphicFramePr>
        <p:xfrm>
          <a:off x="604493" y="4460985"/>
          <a:ext cx="7955285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881997931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698171257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634728221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664140737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45794075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73124344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148604042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842138395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050509174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287941742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220465357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405153355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532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B6F5D2-79BC-48DE-ACF7-AF1D87F05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53660"/>
              </p:ext>
            </p:extLst>
          </p:nvPr>
        </p:nvGraphicFramePr>
        <p:xfrm>
          <a:off x="604492" y="4964985"/>
          <a:ext cx="795528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545939749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4270378385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763376790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091828672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921707702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512500428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089810936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924432262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1237472440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157687320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2516902868"/>
                    </a:ext>
                  </a:extLst>
                </a:gridCol>
                <a:gridCol w="529244">
                  <a:extLst>
                    <a:ext uri="{9D8B030D-6E8A-4147-A177-3AD203B41FA5}">
                      <a16:colId xmlns:a16="http://schemas.microsoft.com/office/drawing/2014/main" val="375306162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기초 이론 다지기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(OR/ ML) 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TA,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권상진교수님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082346"/>
                  </a:ext>
                </a:extLst>
              </a:tr>
            </a:tbl>
          </a:graphicData>
        </a:graphic>
      </p:graphicFrame>
      <p:sp>
        <p:nvSpPr>
          <p:cNvPr id="9" name="Google Shape;1536;p67">
            <a:extLst>
              <a:ext uri="{FF2B5EF4-FFF2-40B4-BE49-F238E27FC236}">
                <a16:creationId xmlns:a16="http://schemas.microsoft.com/office/drawing/2014/main" id="{22E415CA-D1F6-492F-B452-F10CBCFE6476}"/>
              </a:ext>
            </a:extLst>
          </p:cNvPr>
          <p:cNvSpPr/>
          <p:nvPr/>
        </p:nvSpPr>
        <p:spPr>
          <a:xfrm>
            <a:off x="6021570" y="5141025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536;p67">
            <a:extLst>
              <a:ext uri="{FF2B5EF4-FFF2-40B4-BE49-F238E27FC236}">
                <a16:creationId xmlns:a16="http://schemas.microsoft.com/office/drawing/2014/main" id="{2738F413-70FE-4DDD-8E2E-79C609B1955E}"/>
              </a:ext>
            </a:extLst>
          </p:cNvPr>
          <p:cNvSpPr/>
          <p:nvPr/>
        </p:nvSpPr>
        <p:spPr>
          <a:xfrm>
            <a:off x="4453921" y="5141025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36;p67">
            <a:extLst>
              <a:ext uri="{FF2B5EF4-FFF2-40B4-BE49-F238E27FC236}">
                <a16:creationId xmlns:a16="http://schemas.microsoft.com/office/drawing/2014/main" id="{71AEA1C8-EB66-4C14-B198-CFF27D394411}"/>
              </a:ext>
            </a:extLst>
          </p:cNvPr>
          <p:cNvSpPr/>
          <p:nvPr/>
        </p:nvSpPr>
        <p:spPr>
          <a:xfrm>
            <a:off x="7649183" y="5122361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36;p67">
            <a:extLst>
              <a:ext uri="{FF2B5EF4-FFF2-40B4-BE49-F238E27FC236}">
                <a16:creationId xmlns:a16="http://schemas.microsoft.com/office/drawing/2014/main" id="{05115AE5-4C9E-465D-83DC-ADE8D48A7532}"/>
              </a:ext>
            </a:extLst>
          </p:cNvPr>
          <p:cNvSpPr/>
          <p:nvPr/>
        </p:nvSpPr>
        <p:spPr>
          <a:xfrm>
            <a:off x="3887717" y="4558716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36;p67">
            <a:extLst>
              <a:ext uri="{FF2B5EF4-FFF2-40B4-BE49-F238E27FC236}">
                <a16:creationId xmlns:a16="http://schemas.microsoft.com/office/drawing/2014/main" id="{C24C2BAA-D8DA-4D9A-810C-469845C67D86}"/>
              </a:ext>
            </a:extLst>
          </p:cNvPr>
          <p:cNvSpPr/>
          <p:nvPr/>
        </p:nvSpPr>
        <p:spPr>
          <a:xfrm>
            <a:off x="4447011" y="4558716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536;p67">
            <a:extLst>
              <a:ext uri="{FF2B5EF4-FFF2-40B4-BE49-F238E27FC236}">
                <a16:creationId xmlns:a16="http://schemas.microsoft.com/office/drawing/2014/main" id="{D8913754-0064-404B-89E8-4EFB352BE767}"/>
              </a:ext>
            </a:extLst>
          </p:cNvPr>
          <p:cNvSpPr/>
          <p:nvPr/>
        </p:nvSpPr>
        <p:spPr>
          <a:xfrm>
            <a:off x="4968828" y="4558716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36;p67">
            <a:extLst>
              <a:ext uri="{FF2B5EF4-FFF2-40B4-BE49-F238E27FC236}">
                <a16:creationId xmlns:a16="http://schemas.microsoft.com/office/drawing/2014/main" id="{2E176A29-E4D5-49EA-AE4B-5295A7F21827}"/>
              </a:ext>
            </a:extLst>
          </p:cNvPr>
          <p:cNvSpPr/>
          <p:nvPr/>
        </p:nvSpPr>
        <p:spPr>
          <a:xfrm>
            <a:off x="6574428" y="4063592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36;p67">
            <a:extLst>
              <a:ext uri="{FF2B5EF4-FFF2-40B4-BE49-F238E27FC236}">
                <a16:creationId xmlns:a16="http://schemas.microsoft.com/office/drawing/2014/main" id="{6B5096DA-AF64-43B2-9C43-B7B05F9B0085}"/>
              </a:ext>
            </a:extLst>
          </p:cNvPr>
          <p:cNvSpPr/>
          <p:nvPr/>
        </p:nvSpPr>
        <p:spPr>
          <a:xfrm>
            <a:off x="7076758" y="4063592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536;p67">
            <a:extLst>
              <a:ext uri="{FF2B5EF4-FFF2-40B4-BE49-F238E27FC236}">
                <a16:creationId xmlns:a16="http://schemas.microsoft.com/office/drawing/2014/main" id="{8C917D9C-1EB5-4946-AD4D-CE102221AA46}"/>
              </a:ext>
            </a:extLst>
          </p:cNvPr>
          <p:cNvSpPr/>
          <p:nvPr/>
        </p:nvSpPr>
        <p:spPr>
          <a:xfrm>
            <a:off x="7627174" y="3591745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36;p67">
            <a:extLst>
              <a:ext uri="{FF2B5EF4-FFF2-40B4-BE49-F238E27FC236}">
                <a16:creationId xmlns:a16="http://schemas.microsoft.com/office/drawing/2014/main" id="{BD4BCB9C-941D-4880-82D5-830AA7BC8267}"/>
              </a:ext>
            </a:extLst>
          </p:cNvPr>
          <p:cNvSpPr/>
          <p:nvPr/>
        </p:nvSpPr>
        <p:spPr>
          <a:xfrm>
            <a:off x="8136198" y="3591745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536;p67">
            <a:extLst>
              <a:ext uri="{FF2B5EF4-FFF2-40B4-BE49-F238E27FC236}">
                <a16:creationId xmlns:a16="http://schemas.microsoft.com/office/drawing/2014/main" id="{E85B7228-BB17-4D4E-BEE8-923496D851E1}"/>
              </a:ext>
            </a:extLst>
          </p:cNvPr>
          <p:cNvSpPr/>
          <p:nvPr/>
        </p:nvSpPr>
        <p:spPr>
          <a:xfrm>
            <a:off x="3337757" y="3069631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36;p67">
            <a:extLst>
              <a:ext uri="{FF2B5EF4-FFF2-40B4-BE49-F238E27FC236}">
                <a16:creationId xmlns:a16="http://schemas.microsoft.com/office/drawing/2014/main" id="{7CC7D62D-C600-49AA-A469-E37348D59557}"/>
              </a:ext>
            </a:extLst>
          </p:cNvPr>
          <p:cNvSpPr/>
          <p:nvPr/>
        </p:nvSpPr>
        <p:spPr>
          <a:xfrm>
            <a:off x="4997428" y="3069631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36;p67">
            <a:extLst>
              <a:ext uri="{FF2B5EF4-FFF2-40B4-BE49-F238E27FC236}">
                <a16:creationId xmlns:a16="http://schemas.microsoft.com/office/drawing/2014/main" id="{770D4041-4012-458F-B9C8-8EEAC1644363}"/>
              </a:ext>
            </a:extLst>
          </p:cNvPr>
          <p:cNvSpPr/>
          <p:nvPr/>
        </p:nvSpPr>
        <p:spPr>
          <a:xfrm>
            <a:off x="6574428" y="3069631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536;p67">
            <a:extLst>
              <a:ext uri="{FF2B5EF4-FFF2-40B4-BE49-F238E27FC236}">
                <a16:creationId xmlns:a16="http://schemas.microsoft.com/office/drawing/2014/main" id="{ED4BFE19-713C-424A-A692-5F935F777A84}"/>
              </a:ext>
            </a:extLst>
          </p:cNvPr>
          <p:cNvSpPr/>
          <p:nvPr/>
        </p:nvSpPr>
        <p:spPr>
          <a:xfrm>
            <a:off x="8124325" y="3069631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536;p67">
            <a:extLst>
              <a:ext uri="{FF2B5EF4-FFF2-40B4-BE49-F238E27FC236}">
                <a16:creationId xmlns:a16="http://schemas.microsoft.com/office/drawing/2014/main" id="{6E6F5500-A194-468B-9DC1-1AAE81EB84BF}"/>
              </a:ext>
            </a:extLst>
          </p:cNvPr>
          <p:cNvSpPr/>
          <p:nvPr/>
        </p:nvSpPr>
        <p:spPr>
          <a:xfrm>
            <a:off x="7633689" y="4063592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0"/>
                </a:moveTo>
                <a:cubicBezTo>
                  <a:pt x="20" y="0"/>
                  <a:pt x="0" y="20"/>
                  <a:pt x="0" y="46"/>
                </a:cubicBezTo>
                <a:cubicBezTo>
                  <a:pt x="0" y="72"/>
                  <a:pt x="20" y="92"/>
                  <a:pt x="46" y="92"/>
                </a:cubicBezTo>
                <a:cubicBezTo>
                  <a:pt x="72" y="92"/>
                  <a:pt x="92" y="72"/>
                  <a:pt x="92" y="46"/>
                </a:cubicBezTo>
                <a:cubicBezTo>
                  <a:pt x="92" y="20"/>
                  <a:pt x="72" y="0"/>
                  <a:pt x="46" y="0"/>
                </a:cubicBezTo>
                <a:close/>
                <a:moveTo>
                  <a:pt x="42" y="58"/>
                </a:moveTo>
                <a:cubicBezTo>
                  <a:pt x="42" y="58"/>
                  <a:pt x="42" y="58"/>
                  <a:pt x="42" y="58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47"/>
                  <a:pt x="26" y="47"/>
                  <a:pt x="26" y="47"/>
                </a:cubicBezTo>
                <a:cubicBezTo>
                  <a:pt x="28" y="45"/>
                  <a:pt x="28" y="45"/>
                  <a:pt x="28" y="45"/>
                </a:cubicBezTo>
                <a:cubicBezTo>
                  <a:pt x="39" y="55"/>
                  <a:pt x="39" y="55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6" y="34"/>
                  <a:pt x="66" y="34"/>
                  <a:pt x="66" y="34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1E326C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93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12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371518" y="1267201"/>
            <a:ext cx="3804102" cy="5241664"/>
            <a:chOff x="473118" y="1267201"/>
            <a:chExt cx="3804102" cy="524166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3118" y="1712223"/>
              <a:ext cx="3804102" cy="4796642"/>
            </a:xfrm>
            <a:prstGeom prst="roundRect">
              <a:avLst>
                <a:gd name="adj" fmla="val 55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831957" y="1267201"/>
              <a:ext cx="1008000" cy="1008000"/>
            </a:xfrm>
            <a:prstGeom prst="ellipse">
              <a:avLst/>
            </a:prstGeom>
            <a:solidFill>
              <a:srgbClr val="4C5F89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329" y="1474935"/>
              <a:ext cx="576000" cy="5760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5027777" y="1267201"/>
            <a:ext cx="3804102" cy="5241664"/>
            <a:chOff x="4892858" y="1267201"/>
            <a:chExt cx="3804102" cy="524166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892858" y="1712223"/>
              <a:ext cx="3804102" cy="4796642"/>
            </a:xfrm>
            <a:prstGeom prst="roundRect">
              <a:avLst>
                <a:gd name="adj" fmla="val 55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290909" y="1267201"/>
              <a:ext cx="1008000" cy="1008000"/>
              <a:chOff x="6290909" y="1267201"/>
              <a:chExt cx="1008000" cy="1008000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6290909" y="1267201"/>
                <a:ext cx="1008000" cy="1008000"/>
              </a:xfrm>
              <a:prstGeom prst="ellipse">
                <a:avLst/>
              </a:prstGeom>
              <a:solidFill>
                <a:srgbClr val="1E326C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4161" y="1442608"/>
                <a:ext cx="612000" cy="612000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361498" y="152400"/>
            <a:ext cx="331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2. Purpose and Goals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002" y="2557707"/>
            <a:ext cx="3580618" cy="243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</a:rPr>
              <a:t>Research Background (</a:t>
            </a:r>
            <a:r>
              <a:rPr lang="ko-KR" altLang="en-US" sz="1400" dirty="0">
                <a:solidFill>
                  <a:srgbClr val="C00000"/>
                </a:solidFill>
              </a:rPr>
              <a:t>연구 배경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</a:rPr>
              <a:t>Research Purpose (</a:t>
            </a:r>
            <a:r>
              <a:rPr lang="ko-KR" altLang="en-US" sz="1400" dirty="0">
                <a:solidFill>
                  <a:srgbClr val="C00000"/>
                </a:solidFill>
              </a:rPr>
              <a:t>연구 목적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  </a:t>
            </a:r>
            <a:r>
              <a:rPr lang="ko-KR" altLang="en-US" b="1" dirty="0"/>
              <a:t>기존의 최적화 기법의 한계</a:t>
            </a:r>
            <a:endParaRPr lang="en-US" altLang="ko-KR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139519" y="2557707"/>
            <a:ext cx="3409480" cy="290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</a:rPr>
              <a:t>Research Goals (</a:t>
            </a:r>
            <a:r>
              <a:rPr lang="ko-KR" altLang="en-US" sz="1400" dirty="0">
                <a:solidFill>
                  <a:srgbClr val="C00000"/>
                </a:solidFill>
              </a:rPr>
              <a:t>연구 목표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C00000"/>
                </a:solidFill>
              </a:rPr>
              <a:t>Research Expectations (</a:t>
            </a:r>
            <a:r>
              <a:rPr lang="ko-KR" altLang="en-US" sz="1400" dirty="0">
                <a:solidFill>
                  <a:srgbClr val="C00000"/>
                </a:solidFill>
              </a:rPr>
              <a:t>기대 효과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AI</a:t>
            </a:r>
            <a:r>
              <a:rPr lang="ko-KR" altLang="en-US" b="1" dirty="0"/>
              <a:t>를 활용한 보안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및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global optimum </a:t>
            </a:r>
            <a:r>
              <a:rPr lang="ko-KR" altLang="en-US" b="1" dirty="0"/>
              <a:t>도출</a:t>
            </a:r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2" name="줄무늬가 있는 오른쪽 화살표 41"/>
          <p:cNvSpPr/>
          <p:nvPr/>
        </p:nvSpPr>
        <p:spPr>
          <a:xfrm>
            <a:off x="4392382" y="4415194"/>
            <a:ext cx="576000" cy="576000"/>
          </a:xfrm>
          <a:prstGeom prst="stripedRightArrow">
            <a:avLst/>
          </a:prstGeom>
          <a:solidFill>
            <a:srgbClr val="1E3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795460"/>
            <a:ext cx="914400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spc="-30" dirty="0">
                <a:solidFill>
                  <a:srgbClr val="C00000"/>
                </a:solidFill>
              </a:rPr>
              <a:t>Feel free to change the format and/or add more pages to highlight your contents. (</a:t>
            </a:r>
            <a:r>
              <a:rPr lang="ko-KR" altLang="en-US" sz="1300" spc="-30" dirty="0">
                <a:solidFill>
                  <a:srgbClr val="C00000"/>
                </a:solidFill>
              </a:rPr>
              <a:t>자유롭게 양식 수정</a:t>
            </a:r>
            <a:r>
              <a:rPr lang="en-US" altLang="ko-KR" sz="1300" spc="-30" dirty="0">
                <a:solidFill>
                  <a:srgbClr val="C00000"/>
                </a:solidFill>
              </a:rPr>
              <a:t>, </a:t>
            </a:r>
            <a:r>
              <a:rPr lang="ko-KR" altLang="en-US" sz="1300" spc="-30" dirty="0">
                <a:solidFill>
                  <a:srgbClr val="C00000"/>
                </a:solidFill>
              </a:rPr>
              <a:t>페이지 추가</a:t>
            </a:r>
            <a:r>
              <a:rPr lang="en-US" altLang="ko-KR" sz="1300" spc="-30" dirty="0">
                <a:solidFill>
                  <a:srgbClr val="C00000"/>
                </a:solidFill>
              </a:rPr>
              <a:t>)  </a:t>
            </a:r>
          </a:p>
        </p:txBody>
      </p:sp>
      <p:sp>
        <p:nvSpPr>
          <p:cNvPr id="16" name="줄무늬가 있는 오른쪽 화살표 41">
            <a:extLst>
              <a:ext uri="{FF2B5EF4-FFF2-40B4-BE49-F238E27FC236}">
                <a16:creationId xmlns:a16="http://schemas.microsoft.com/office/drawing/2014/main" id="{67CAE07C-F6C7-412F-84A2-D61E1836C24A}"/>
              </a:ext>
            </a:extLst>
          </p:cNvPr>
          <p:cNvSpPr/>
          <p:nvPr/>
        </p:nvSpPr>
        <p:spPr>
          <a:xfrm rot="10800000">
            <a:off x="7127814" y="5890636"/>
            <a:ext cx="576000" cy="576000"/>
          </a:xfrm>
          <a:prstGeom prst="stripedRightArrow">
            <a:avLst/>
          </a:prstGeom>
          <a:solidFill>
            <a:srgbClr val="1E3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4EFD9-3C01-4F39-AD9A-C2A0928A4C9D}"/>
              </a:ext>
            </a:extLst>
          </p:cNvPr>
          <p:cNvSpPr txBox="1"/>
          <p:nvPr/>
        </p:nvSpPr>
        <p:spPr>
          <a:xfrm>
            <a:off x="236065" y="6021834"/>
            <a:ext cx="6693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전기차 충전소 문제 뿐만 아닌 다양한 </a:t>
            </a:r>
            <a:r>
              <a:rPr lang="en-US" altLang="ko-KR" sz="2000" b="1" dirty="0">
                <a:solidFill>
                  <a:srgbClr val="FF0000"/>
                </a:solidFill>
              </a:rPr>
              <a:t>MCLP</a:t>
            </a:r>
            <a:r>
              <a:rPr lang="ko-KR" altLang="en-US" sz="2000" b="1" dirty="0">
                <a:solidFill>
                  <a:srgbClr val="FF0000"/>
                </a:solidFill>
              </a:rPr>
              <a:t>에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적용가능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DDEB5-FCC3-4A4E-A091-B809730A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047"/>
            <a:ext cx="9144000" cy="4606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4D87A-3337-4ADA-98D2-34AA4F2C6812}"/>
              </a:ext>
            </a:extLst>
          </p:cNvPr>
          <p:cNvSpPr txBox="1"/>
          <p:nvPr/>
        </p:nvSpPr>
        <p:spPr>
          <a:xfrm>
            <a:off x="361498" y="152400"/>
            <a:ext cx="3447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background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997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1498" y="15240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vs ML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9BD53B84-7429-422B-9C3F-BB64D92B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" y="1607455"/>
            <a:ext cx="8723243" cy="38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476BD-5EBD-40C2-A93B-5A54FC23C32A}"/>
              </a:ext>
            </a:extLst>
          </p:cNvPr>
          <p:cNvSpPr>
            <a:spLocks noGrp="1"/>
          </p:cNvSpPr>
          <p:nvPr/>
        </p:nvSpPr>
        <p:spPr>
          <a:xfrm>
            <a:off x="139137" y="128146"/>
            <a:ext cx="9711028" cy="54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spc="0" dirty="0">
                <a:solidFill>
                  <a:schemeClr val="tx1"/>
                </a:solidFill>
                <a:effectLst>
                  <a:outerShdw blurRad="38100" algn="ctr" rotWithShape="0">
                    <a:prstClr val="black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Operations Research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D482DA-96BB-4E9B-9511-D15480124839}"/>
              </a:ext>
            </a:extLst>
          </p:cNvPr>
          <p:cNvSpPr>
            <a:spLocks noGrp="1"/>
          </p:cNvSpPr>
          <p:nvPr/>
        </p:nvSpPr>
        <p:spPr>
          <a:xfrm>
            <a:off x="303696" y="1475306"/>
            <a:ext cx="10558537" cy="523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002060"/>
              </a:buClr>
              <a:buFontTx/>
              <a:buBlip>
                <a:blip r:embed="rId2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Overview</a:t>
            </a:r>
            <a:endParaRPr lang="ko-KR" altLang="en-US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E4268051-1EC4-4A12-9111-43791A4A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7" y="4612392"/>
            <a:ext cx="8916504" cy="20960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38880E-47DA-4A45-AB0A-A75E8C55E16F}"/>
              </a:ext>
            </a:extLst>
          </p:cNvPr>
          <p:cNvGrpSpPr/>
          <p:nvPr/>
        </p:nvGrpSpPr>
        <p:grpSpPr>
          <a:xfrm>
            <a:off x="527205" y="1793042"/>
            <a:ext cx="8241990" cy="2298178"/>
            <a:chOff x="-1270750" y="173792"/>
            <a:chExt cx="10170990" cy="2836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72E664-E4E8-43D6-B411-06874AEFB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3627" y="173792"/>
              <a:ext cx="6391604" cy="283605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C7D84-5ECA-4EEA-A872-E2B375B55735}"/>
                </a:ext>
              </a:extLst>
            </p:cNvPr>
            <p:cNvSpPr/>
            <p:nvPr/>
          </p:nvSpPr>
          <p:spPr>
            <a:xfrm>
              <a:off x="3464616" y="173792"/>
              <a:ext cx="1915136" cy="1265129"/>
            </a:xfrm>
            <a:prstGeom prst="rect">
              <a:avLst/>
            </a:prstGeom>
            <a:noFill/>
            <a:ln w="38100">
              <a:solidFill>
                <a:srgbClr val="009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더하기 기호 6">
              <a:extLst>
                <a:ext uri="{FF2B5EF4-FFF2-40B4-BE49-F238E27FC236}">
                  <a16:creationId xmlns:a16="http://schemas.microsoft.com/office/drawing/2014/main" id="{B4D55230-77B3-46BA-9D9C-B6A08AE33094}"/>
                </a:ext>
              </a:extLst>
            </p:cNvPr>
            <p:cNvSpPr/>
            <p:nvPr/>
          </p:nvSpPr>
          <p:spPr>
            <a:xfrm>
              <a:off x="3752042" y="297745"/>
              <a:ext cx="375781" cy="375781"/>
            </a:xfrm>
            <a:prstGeom prst="mathPlu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3E93EE-AC5C-42D1-868A-2C4D19AEFD6F}"/>
                </a:ext>
              </a:extLst>
            </p:cNvPr>
            <p:cNvSpPr/>
            <p:nvPr/>
          </p:nvSpPr>
          <p:spPr>
            <a:xfrm>
              <a:off x="4127823" y="300969"/>
              <a:ext cx="484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ML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6AFCF3-E5A0-4572-9975-FB6B91F766CD}"/>
                </a:ext>
              </a:extLst>
            </p:cNvPr>
            <p:cNvSpPr/>
            <p:nvPr/>
          </p:nvSpPr>
          <p:spPr>
            <a:xfrm>
              <a:off x="6525141" y="1259176"/>
              <a:ext cx="2375099" cy="676254"/>
            </a:xfrm>
            <a:prstGeom prst="rect">
              <a:avLst/>
            </a:prstGeom>
            <a:noFill/>
            <a:ln w="38100">
              <a:solidFill>
                <a:srgbClr val="009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더하기 기호 9">
              <a:extLst>
                <a:ext uri="{FF2B5EF4-FFF2-40B4-BE49-F238E27FC236}">
                  <a16:creationId xmlns:a16="http://schemas.microsoft.com/office/drawing/2014/main" id="{20B818B6-6D70-4F1A-914A-6BA32DCC4D4F}"/>
                </a:ext>
              </a:extLst>
            </p:cNvPr>
            <p:cNvSpPr/>
            <p:nvPr/>
          </p:nvSpPr>
          <p:spPr>
            <a:xfrm>
              <a:off x="7723581" y="1435697"/>
              <a:ext cx="375781" cy="375781"/>
            </a:xfrm>
            <a:prstGeom prst="mathPlu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8F3664-1688-412C-BEE5-F58130AC5BE2}"/>
                </a:ext>
              </a:extLst>
            </p:cNvPr>
            <p:cNvSpPr/>
            <p:nvPr/>
          </p:nvSpPr>
          <p:spPr>
            <a:xfrm>
              <a:off x="8099362" y="1438921"/>
              <a:ext cx="484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ML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" name="Picture 4" descr="Image for post">
              <a:extLst>
                <a:ext uri="{FF2B5EF4-FFF2-40B4-BE49-F238E27FC236}">
                  <a16:creationId xmlns:a16="http://schemas.microsoft.com/office/drawing/2014/main" id="{C5BAEFD2-5566-544A-8B65-B0D21E7AA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750" y="1383900"/>
              <a:ext cx="3301508" cy="84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334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내용 개체 틀 2">
            <a:extLst>
              <a:ext uri="{FF2B5EF4-FFF2-40B4-BE49-F238E27FC236}">
                <a16:creationId xmlns:a16="http://schemas.microsoft.com/office/drawing/2014/main" id="{49D7C582-AB54-4074-9303-1154304570D0}"/>
              </a:ext>
            </a:extLst>
          </p:cNvPr>
          <p:cNvSpPr txBox="1">
            <a:spLocks/>
          </p:cNvSpPr>
          <p:nvPr/>
        </p:nvSpPr>
        <p:spPr>
          <a:xfrm>
            <a:off x="136435" y="1018175"/>
            <a:ext cx="10409767" cy="5158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B52373B-A7DF-49F1-BAC4-3BA387743389}"/>
              </a:ext>
            </a:extLst>
          </p:cNvPr>
          <p:cNvSpPr/>
          <p:nvPr/>
        </p:nvSpPr>
        <p:spPr>
          <a:xfrm>
            <a:off x="82580" y="3805042"/>
            <a:ext cx="1223733" cy="4341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Optimization method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159FC14-F492-42F9-80DE-E984C527088E}"/>
              </a:ext>
            </a:extLst>
          </p:cNvPr>
          <p:cNvSpPr/>
          <p:nvPr/>
        </p:nvSpPr>
        <p:spPr>
          <a:xfrm>
            <a:off x="1706970" y="4739469"/>
            <a:ext cx="943997" cy="42862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Approximate method</a:t>
            </a:r>
            <a:endParaRPr lang="ko-KR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4B8D434-B1D3-4EF1-AF34-2B1AFA9772B3}"/>
              </a:ext>
            </a:extLst>
          </p:cNvPr>
          <p:cNvSpPr/>
          <p:nvPr/>
        </p:nvSpPr>
        <p:spPr>
          <a:xfrm>
            <a:off x="1706970" y="2836136"/>
            <a:ext cx="943997" cy="42862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Exact method</a:t>
            </a:r>
            <a:endParaRPr lang="ko-KR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822D1E6-E873-4552-A154-9823866EDE37}"/>
              </a:ext>
            </a:extLst>
          </p:cNvPr>
          <p:cNvSpPr/>
          <p:nvPr/>
        </p:nvSpPr>
        <p:spPr>
          <a:xfrm>
            <a:off x="3516999" y="2856941"/>
            <a:ext cx="1382106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Constraint Programming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A8C072D-195C-47E5-AC67-92317F9A5069}"/>
              </a:ext>
            </a:extLst>
          </p:cNvPr>
          <p:cNvSpPr/>
          <p:nvPr/>
        </p:nvSpPr>
        <p:spPr>
          <a:xfrm>
            <a:off x="3516999" y="2098345"/>
            <a:ext cx="1382106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Branch and X </a:t>
            </a:r>
            <a:r>
              <a:rPr lang="en-US" altLang="ko-KR" sz="11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2D9A586A-761A-4656-9B68-B76C7E8C5D69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1306313" y="3050446"/>
            <a:ext cx="400657" cy="97167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FE395253-9580-4556-94D5-15016BA77500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1306313" y="4022125"/>
            <a:ext cx="400657" cy="931654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13FEB1EF-FD8F-41C6-9C8D-322D0136ABDC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 flipV="1">
            <a:off x="2650967" y="2293173"/>
            <a:ext cx="866032" cy="757274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0903D666-F63B-4768-B251-CAA89837E052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2650967" y="3050446"/>
            <a:ext cx="866032" cy="1322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D611C3-A0E8-48C6-ACFF-4DE9E8F8B973}"/>
              </a:ext>
            </a:extLst>
          </p:cNvPr>
          <p:cNvSpPr/>
          <p:nvPr/>
        </p:nvSpPr>
        <p:spPr>
          <a:xfrm>
            <a:off x="3516999" y="3615536"/>
            <a:ext cx="1382106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Dynamic Programming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D90E9A5-A1A0-4273-9AFB-4F097E48802D}"/>
              </a:ext>
            </a:extLst>
          </p:cNvPr>
          <p:cNvCxnSpPr>
            <a:cxnSpLocks/>
            <a:stCxn id="86" idx="3"/>
            <a:endCxn id="93" idx="1"/>
          </p:cNvCxnSpPr>
          <p:nvPr/>
        </p:nvCxnSpPr>
        <p:spPr>
          <a:xfrm>
            <a:off x="2650967" y="3050446"/>
            <a:ext cx="866032" cy="75991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A057CF8-F455-4106-A1D4-EC7417DCC480}"/>
              </a:ext>
            </a:extLst>
          </p:cNvPr>
          <p:cNvSpPr/>
          <p:nvPr/>
        </p:nvSpPr>
        <p:spPr>
          <a:xfrm>
            <a:off x="3516999" y="5132728"/>
            <a:ext cx="1382106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Heuristic Algorithm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4B72A53-ACF7-4FBC-8C89-4CF4D6ED1963}"/>
              </a:ext>
            </a:extLst>
          </p:cNvPr>
          <p:cNvSpPr/>
          <p:nvPr/>
        </p:nvSpPr>
        <p:spPr>
          <a:xfrm>
            <a:off x="3511027" y="4374132"/>
            <a:ext cx="1338271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Approximation Algorithm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FE75C55-7615-44D9-B6A0-5FF446A07C53}"/>
              </a:ext>
            </a:extLst>
          </p:cNvPr>
          <p:cNvCxnSpPr>
            <a:cxnSpLocks/>
            <a:stCxn id="85" idx="3"/>
            <a:endCxn id="96" idx="1"/>
          </p:cNvCxnSpPr>
          <p:nvPr/>
        </p:nvCxnSpPr>
        <p:spPr>
          <a:xfrm flipV="1">
            <a:off x="2650967" y="4568959"/>
            <a:ext cx="860061" cy="384820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82DAB801-4275-4EBB-A250-6CBE213FEDBC}"/>
              </a:ext>
            </a:extLst>
          </p:cNvPr>
          <p:cNvCxnSpPr>
            <a:cxnSpLocks/>
            <a:stCxn id="85" idx="3"/>
            <a:endCxn id="95" idx="1"/>
          </p:cNvCxnSpPr>
          <p:nvPr/>
        </p:nvCxnSpPr>
        <p:spPr>
          <a:xfrm>
            <a:off x="2650967" y="4953779"/>
            <a:ext cx="866032" cy="373776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17BB8B6-CD21-41B3-AEAC-FE871728C229}"/>
              </a:ext>
            </a:extLst>
          </p:cNvPr>
          <p:cNvSpPr/>
          <p:nvPr/>
        </p:nvSpPr>
        <p:spPr>
          <a:xfrm>
            <a:off x="5677323" y="4250361"/>
            <a:ext cx="1381507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Metaheuristics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59C41DC-9C62-4293-95FC-6E82F796A50C}"/>
              </a:ext>
            </a:extLst>
          </p:cNvPr>
          <p:cNvSpPr/>
          <p:nvPr/>
        </p:nvSpPr>
        <p:spPr>
          <a:xfrm>
            <a:off x="5677323" y="4911237"/>
            <a:ext cx="1381507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Matheheuristics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186C1B-92AA-492E-BDA5-87DFB72F09FA}"/>
              </a:ext>
            </a:extLst>
          </p:cNvPr>
          <p:cNvSpPr/>
          <p:nvPr/>
        </p:nvSpPr>
        <p:spPr>
          <a:xfrm>
            <a:off x="5677323" y="5580799"/>
            <a:ext cx="1381507" cy="389655"/>
          </a:xfrm>
          <a:prstGeom prst="rect">
            <a:avLst/>
          </a:prstGeom>
          <a:solidFill>
            <a:srgbClr val="1FB7A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Problem-specific heuristics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14EB042C-874B-4917-9B51-5628541AC62A}"/>
              </a:ext>
            </a:extLst>
          </p:cNvPr>
          <p:cNvCxnSpPr>
            <a:cxnSpLocks/>
            <a:stCxn id="95" idx="3"/>
            <a:endCxn id="99" idx="1"/>
          </p:cNvCxnSpPr>
          <p:nvPr/>
        </p:nvCxnSpPr>
        <p:spPr>
          <a:xfrm flipV="1">
            <a:off x="4899105" y="4445189"/>
            <a:ext cx="778218" cy="88236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67D5449-45BE-4B2D-9DD2-5BF757DB68FB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 flipV="1">
            <a:off x="4899105" y="5106065"/>
            <a:ext cx="778218" cy="22149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B0D07556-276F-4956-93F3-7B5F9B42C4FA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899105" y="5327556"/>
            <a:ext cx="778218" cy="44807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CD9DE2-7A28-4C3F-ADC7-11990C73593A}"/>
              </a:ext>
            </a:extLst>
          </p:cNvPr>
          <p:cNvSpPr/>
          <p:nvPr/>
        </p:nvSpPr>
        <p:spPr>
          <a:xfrm>
            <a:off x="7389070" y="4823580"/>
            <a:ext cx="1672349" cy="592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Rounding heuristic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Diving heuristic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Sub-MIP heuristic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 Pump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26B3A8E-8989-467F-838E-613F88FBCD39}"/>
              </a:ext>
            </a:extLst>
          </p:cNvPr>
          <p:cNvSpPr/>
          <p:nvPr/>
        </p:nvSpPr>
        <p:spPr>
          <a:xfrm>
            <a:off x="5386481" y="2055108"/>
            <a:ext cx="1672349" cy="489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and Bound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and Cut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and Price</a:t>
            </a:r>
          </a:p>
          <a:p>
            <a:endParaRPr lang="en-US" altLang="ko-KR" sz="10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53BD9CA-4750-446A-8335-0D5B61581D9C}"/>
              </a:ext>
            </a:extLst>
          </p:cNvPr>
          <p:cNvCxnSpPr>
            <a:stCxn id="88" idx="3"/>
            <a:endCxn id="106" idx="1"/>
          </p:cNvCxnSpPr>
          <p:nvPr/>
        </p:nvCxnSpPr>
        <p:spPr>
          <a:xfrm>
            <a:off x="4899105" y="2293173"/>
            <a:ext cx="487376" cy="682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46E0F36-7F45-4EDB-AAD2-BFC30C1886F1}"/>
              </a:ext>
            </a:extLst>
          </p:cNvPr>
          <p:cNvCxnSpPr>
            <a:cxnSpLocks/>
            <a:stCxn id="100" idx="3"/>
            <a:endCxn id="105" idx="1"/>
          </p:cNvCxnSpPr>
          <p:nvPr/>
        </p:nvCxnSpPr>
        <p:spPr>
          <a:xfrm>
            <a:off x="7058830" y="5106065"/>
            <a:ext cx="330240" cy="1382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658D2A6-3343-4309-9818-274D12144202}"/>
              </a:ext>
            </a:extLst>
          </p:cNvPr>
          <p:cNvSpPr/>
          <p:nvPr/>
        </p:nvSpPr>
        <p:spPr>
          <a:xfrm>
            <a:off x="7389070" y="4207125"/>
            <a:ext cx="1672349" cy="489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Algorithm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 Colony Optimization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Tabu search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13983D3-A677-4A8C-8B1D-655CC295B689}"/>
              </a:ext>
            </a:extLst>
          </p:cNvPr>
          <p:cNvCxnSpPr>
            <a:cxnSpLocks/>
            <a:stCxn id="99" idx="3"/>
            <a:endCxn id="109" idx="1"/>
          </p:cNvCxnSpPr>
          <p:nvPr/>
        </p:nvCxnSpPr>
        <p:spPr>
          <a:xfrm>
            <a:off x="7058830" y="4445189"/>
            <a:ext cx="330240" cy="682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C12D175-71D6-4AD7-A2BE-F79AE5752EF8}"/>
              </a:ext>
            </a:extLst>
          </p:cNvPr>
          <p:cNvSpPr/>
          <p:nvPr/>
        </p:nvSpPr>
        <p:spPr>
          <a:xfrm>
            <a:off x="5071628" y="3601059"/>
            <a:ext cx="854766" cy="252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Subproblem</a:t>
            </a:r>
          </a:p>
        </p:txBody>
      </p: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B48608DC-B1F0-44E2-B903-4D64AB6E8DC0}"/>
              </a:ext>
            </a:extLst>
          </p:cNvPr>
          <p:cNvCxnSpPr>
            <a:cxnSpLocks/>
            <a:stCxn id="111" idx="0"/>
            <a:endCxn id="113" idx="0"/>
          </p:cNvCxnSpPr>
          <p:nvPr/>
        </p:nvCxnSpPr>
        <p:spPr>
          <a:xfrm rot="16200000" flipH="1">
            <a:off x="6035694" y="3064375"/>
            <a:ext cx="12217" cy="1085585"/>
          </a:xfrm>
          <a:prstGeom prst="curvedConnector3">
            <a:avLst>
              <a:gd name="adj1" fmla="val -18711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DA09AA-17F1-44B7-B7BA-2E9A3E8301DE}"/>
              </a:ext>
            </a:extLst>
          </p:cNvPr>
          <p:cNvSpPr/>
          <p:nvPr/>
        </p:nvSpPr>
        <p:spPr>
          <a:xfrm>
            <a:off x="5988761" y="3613276"/>
            <a:ext cx="1191669" cy="247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master-problem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341C25EB-B455-4C36-A45F-16D5177DA996}"/>
              </a:ext>
            </a:extLst>
          </p:cNvPr>
          <p:cNvCxnSpPr>
            <a:cxnSpLocks/>
            <a:stCxn id="113" idx="2"/>
            <a:endCxn id="111" idx="2"/>
          </p:cNvCxnSpPr>
          <p:nvPr/>
        </p:nvCxnSpPr>
        <p:spPr>
          <a:xfrm rot="5400000" flipH="1">
            <a:off x="6038327" y="3314227"/>
            <a:ext cx="6953" cy="1085585"/>
          </a:xfrm>
          <a:prstGeom prst="curvedConnector3">
            <a:avLst>
              <a:gd name="adj1" fmla="val -32877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653CB0-D67C-450E-A7CC-7350DD52D268}"/>
              </a:ext>
            </a:extLst>
          </p:cNvPr>
          <p:cNvSpPr/>
          <p:nvPr/>
        </p:nvSpPr>
        <p:spPr>
          <a:xfrm>
            <a:off x="5305979" y="2945778"/>
            <a:ext cx="1278616" cy="21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 propagation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7EF0464-24FC-43B6-A399-534A2957B12B}"/>
              </a:ext>
            </a:extLst>
          </p:cNvPr>
          <p:cNvSpPr/>
          <p:nvPr/>
        </p:nvSpPr>
        <p:spPr>
          <a:xfrm>
            <a:off x="5592931" y="4807364"/>
            <a:ext cx="2938509" cy="660619"/>
          </a:xfrm>
          <a:prstGeom prst="roundRect">
            <a:avLst/>
          </a:prstGeom>
          <a:solidFill>
            <a:srgbClr val="5EC4D8">
              <a:alpha val="20000"/>
            </a:srgbClr>
          </a:solidFill>
          <a:ln>
            <a:solidFill>
              <a:srgbClr val="01A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474D3D2-A0CB-4F78-ADFF-E125E85BFC49}"/>
              </a:ext>
            </a:extLst>
          </p:cNvPr>
          <p:cNvSpPr/>
          <p:nvPr/>
        </p:nvSpPr>
        <p:spPr>
          <a:xfrm>
            <a:off x="6993168" y="2838834"/>
            <a:ext cx="1916480" cy="448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9C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Solver</a:t>
            </a:r>
          </a:p>
          <a:p>
            <a:pPr algn="ctr"/>
            <a:r>
              <a:rPr lang="en-US" altLang="ko-KR" sz="1100" b="1" dirty="0">
                <a:solidFill>
                  <a:srgbClr val="009C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(CPLEX, Coin-OR-CBC,...)</a:t>
            </a:r>
            <a:endParaRPr lang="ko-KR" altLang="en-US" sz="1100" b="1" dirty="0">
              <a:solidFill>
                <a:srgbClr val="009C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291EA7B2-2886-496F-A997-CC22CC82219E}"/>
              </a:ext>
            </a:extLst>
          </p:cNvPr>
          <p:cNvCxnSpPr>
            <a:endCxn id="117" idx="0"/>
          </p:cNvCxnSpPr>
          <p:nvPr/>
        </p:nvCxnSpPr>
        <p:spPr>
          <a:xfrm>
            <a:off x="6443538" y="2268461"/>
            <a:ext cx="1507871" cy="570373"/>
          </a:xfrm>
          <a:prstGeom prst="curvedConnector2">
            <a:avLst/>
          </a:prstGeom>
          <a:ln w="19050">
            <a:solidFill>
              <a:srgbClr val="009C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구부러짐 118">
            <a:extLst>
              <a:ext uri="{FF2B5EF4-FFF2-40B4-BE49-F238E27FC236}">
                <a16:creationId xmlns:a16="http://schemas.microsoft.com/office/drawing/2014/main" id="{6E2CF5FA-E194-4DF4-95DE-F60E0505E9F1}"/>
              </a:ext>
            </a:extLst>
          </p:cNvPr>
          <p:cNvCxnSpPr>
            <a:cxnSpLocks/>
            <a:stCxn id="117" idx="2"/>
            <a:endCxn id="116" idx="3"/>
          </p:cNvCxnSpPr>
          <p:nvPr/>
        </p:nvCxnSpPr>
        <p:spPr>
          <a:xfrm rot="16200000" flipH="1">
            <a:off x="7316217" y="3922451"/>
            <a:ext cx="1850414" cy="580032"/>
          </a:xfrm>
          <a:prstGeom prst="curvedConnector4">
            <a:avLst>
              <a:gd name="adj1" fmla="val 41075"/>
              <a:gd name="adj2" fmla="val 204616"/>
            </a:avLst>
          </a:prstGeom>
          <a:ln w="19050">
            <a:solidFill>
              <a:srgbClr val="009C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73">
            <a:extLst>
              <a:ext uri="{FF2B5EF4-FFF2-40B4-BE49-F238E27FC236}">
                <a16:creationId xmlns:a16="http://schemas.microsoft.com/office/drawing/2014/main" id="{005AE4BB-DEA9-4B44-8934-F27B514260E7}"/>
              </a:ext>
            </a:extLst>
          </p:cNvPr>
          <p:cNvSpPr/>
          <p:nvPr/>
        </p:nvSpPr>
        <p:spPr>
          <a:xfrm>
            <a:off x="3527603" y="1983150"/>
            <a:ext cx="2915934" cy="660619"/>
          </a:xfrm>
          <a:prstGeom prst="roundRect">
            <a:avLst/>
          </a:prstGeom>
          <a:solidFill>
            <a:srgbClr val="5EC4D8">
              <a:alpha val="20000"/>
            </a:srgbClr>
          </a:solidFill>
          <a:ln>
            <a:solidFill>
              <a:srgbClr val="01A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E50288-EAD7-4033-9D0D-43E990CC2326}"/>
              </a:ext>
            </a:extLst>
          </p:cNvPr>
          <p:cNvSpPr txBox="1"/>
          <p:nvPr/>
        </p:nvSpPr>
        <p:spPr>
          <a:xfrm>
            <a:off x="128780" y="137823"/>
            <a:ext cx="5273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7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9D477D-FE91-49C6-BE4D-A6DCE9FEAD7A}"/>
              </a:ext>
            </a:extLst>
          </p:cNvPr>
          <p:cNvSpPr/>
          <p:nvPr/>
        </p:nvSpPr>
        <p:spPr>
          <a:xfrm>
            <a:off x="4271869" y="4523337"/>
            <a:ext cx="4171987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41F81-A415-4F67-937C-52B53CD15DE2}"/>
              </a:ext>
            </a:extLst>
          </p:cNvPr>
          <p:cNvSpPr/>
          <p:nvPr/>
        </p:nvSpPr>
        <p:spPr>
          <a:xfrm>
            <a:off x="416106" y="4614974"/>
            <a:ext cx="3215940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B7F79C-EF32-4E85-9C70-0A861867534F}"/>
              </a:ext>
            </a:extLst>
          </p:cNvPr>
          <p:cNvSpPr/>
          <p:nvPr/>
        </p:nvSpPr>
        <p:spPr>
          <a:xfrm>
            <a:off x="5569815" y="2919118"/>
            <a:ext cx="2514290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B12341-B69D-41D1-9A6B-FB726BEF8209}"/>
              </a:ext>
            </a:extLst>
          </p:cNvPr>
          <p:cNvSpPr/>
          <p:nvPr/>
        </p:nvSpPr>
        <p:spPr>
          <a:xfrm>
            <a:off x="538777" y="2939906"/>
            <a:ext cx="4280416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EFD87C8-C8AE-4BC4-BF12-F04E5D866FA7}"/>
              </a:ext>
            </a:extLst>
          </p:cNvPr>
          <p:cNvSpPr/>
          <p:nvPr/>
        </p:nvSpPr>
        <p:spPr>
          <a:xfrm>
            <a:off x="3068025" y="1355221"/>
            <a:ext cx="2345124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86D164A0-D7BE-41A8-AFB4-830FB5F10C90}"/>
              </a:ext>
            </a:extLst>
          </p:cNvPr>
          <p:cNvSpPr txBox="1">
            <a:spLocks/>
          </p:cNvSpPr>
          <p:nvPr/>
        </p:nvSpPr>
        <p:spPr>
          <a:xfrm>
            <a:off x="137644" y="817791"/>
            <a:ext cx="11827933" cy="586082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B3FBAC-4090-4600-8186-BD36683A750F}"/>
              </a:ext>
            </a:extLst>
          </p:cNvPr>
          <p:cNvGrpSpPr/>
          <p:nvPr/>
        </p:nvGrpSpPr>
        <p:grpSpPr>
          <a:xfrm>
            <a:off x="442673" y="4589332"/>
            <a:ext cx="3264548" cy="1657728"/>
            <a:chOff x="5578361" y="2792606"/>
            <a:chExt cx="3264548" cy="165772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2CC0235-454A-45F7-8C54-503331B489A4}"/>
                </a:ext>
              </a:extLst>
            </p:cNvPr>
            <p:cNvSpPr/>
            <p:nvPr/>
          </p:nvSpPr>
          <p:spPr>
            <a:xfrm>
              <a:off x="5578361" y="2792606"/>
              <a:ext cx="32645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MULTICOMMODITY NETWORK FLOW PROBLEM 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다수상품 유통 문제</a:t>
              </a:r>
            </a:p>
          </p:txBody>
        </p:sp>
        <p:pic>
          <p:nvPicPr>
            <p:cNvPr id="69" name="Picture 2" descr="On solving multi-commodity flow problems: An experimental evaluation -  ScienceDirect">
              <a:extLst>
                <a:ext uri="{FF2B5EF4-FFF2-40B4-BE49-F238E27FC236}">
                  <a16:creationId xmlns:a16="http://schemas.microsoft.com/office/drawing/2014/main" id="{9891F63D-1993-440B-AAF1-C141C7C39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748" y="3238038"/>
              <a:ext cx="2117125" cy="121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E3CEB5-6607-4DDE-8DC5-2639C9D03764}"/>
              </a:ext>
            </a:extLst>
          </p:cNvPr>
          <p:cNvGrpSpPr/>
          <p:nvPr/>
        </p:nvGrpSpPr>
        <p:grpSpPr>
          <a:xfrm>
            <a:off x="416106" y="1348852"/>
            <a:ext cx="2277227" cy="951996"/>
            <a:chOff x="1436103" y="1383278"/>
            <a:chExt cx="2277227" cy="95199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A0D9F98-50E7-414F-894B-0CA7B86F32DF}"/>
                </a:ext>
              </a:extLst>
            </p:cNvPr>
            <p:cNvSpPr/>
            <p:nvPr/>
          </p:nvSpPr>
          <p:spPr>
            <a:xfrm>
              <a:off x="1495709" y="1402879"/>
              <a:ext cx="2165683" cy="208114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68C4968-3E7C-4C17-B3D7-670EB16716AE}"/>
                </a:ext>
              </a:extLst>
            </p:cNvPr>
            <p:cNvGrpSpPr/>
            <p:nvPr/>
          </p:nvGrpSpPr>
          <p:grpSpPr>
            <a:xfrm>
              <a:off x="1436103" y="1383278"/>
              <a:ext cx="2277227" cy="951996"/>
              <a:chOff x="509179" y="1308122"/>
              <a:chExt cx="2277227" cy="951996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B50D99-A64F-4BDD-8E40-A43B0D12AEEC}"/>
                  </a:ext>
                </a:extLst>
              </p:cNvPr>
              <p:cNvSpPr/>
              <p:nvPr/>
            </p:nvSpPr>
            <p:spPr>
              <a:xfrm>
                <a:off x="509180" y="1308122"/>
                <a:ext cx="22772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PROJECT SELECTION PROBLEMS </a:t>
                </a: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프로젝트 선정 모형 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F1D8FD-5550-434D-9145-BAFA2B276ACD}"/>
                  </a:ext>
                </a:extLst>
              </p:cNvPr>
              <p:cNvSpPr/>
              <p:nvPr/>
            </p:nvSpPr>
            <p:spPr>
              <a:xfrm>
                <a:off x="623867" y="1745352"/>
                <a:ext cx="13299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Knapsack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endPara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A3986D9-F7DD-4927-8263-F2D6E01CA739}"/>
                  </a:ext>
                </a:extLst>
              </p:cNvPr>
              <p:cNvSpPr/>
              <p:nvPr/>
            </p:nvSpPr>
            <p:spPr>
              <a:xfrm>
                <a:off x="623867" y="1983119"/>
                <a:ext cx="18773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Capital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Budgeting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F8580D6A-62C7-4EE2-87D3-EE93374D8C70}"/>
                  </a:ext>
                </a:extLst>
              </p:cNvPr>
              <p:cNvCxnSpPr>
                <a:cxnSpLocks/>
                <a:stCxn id="71" idx="1"/>
                <a:endCxn id="72" idx="1"/>
              </p:cNvCxnSpPr>
              <p:nvPr/>
            </p:nvCxnSpPr>
            <p:spPr>
              <a:xfrm rot="10800000" flipH="1" flipV="1">
                <a:off x="509179" y="1538954"/>
                <a:ext cx="114687" cy="344897"/>
              </a:xfrm>
              <a:prstGeom prst="bentConnector3">
                <a:avLst>
                  <a:gd name="adj1" fmla="val -199325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D146EF23-0D11-4722-87A9-18D562359794}"/>
                  </a:ext>
                </a:extLst>
              </p:cNvPr>
              <p:cNvCxnSpPr>
                <a:cxnSpLocks/>
                <a:stCxn id="71" idx="1"/>
                <a:endCxn id="73" idx="1"/>
              </p:cNvCxnSpPr>
              <p:nvPr/>
            </p:nvCxnSpPr>
            <p:spPr>
              <a:xfrm rot="10800000" flipH="1" flipV="1">
                <a:off x="509179" y="1538955"/>
                <a:ext cx="114687" cy="582664"/>
              </a:xfrm>
              <a:prstGeom prst="bentConnector3">
                <a:avLst>
                  <a:gd name="adj1" fmla="val -199325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1D200D8-C7BB-4E17-8823-2DEDF5D39B5B}"/>
              </a:ext>
            </a:extLst>
          </p:cNvPr>
          <p:cNvGrpSpPr/>
          <p:nvPr/>
        </p:nvGrpSpPr>
        <p:grpSpPr>
          <a:xfrm>
            <a:off x="2984631" y="1384143"/>
            <a:ext cx="2554931" cy="1187102"/>
            <a:chOff x="3618519" y="1308122"/>
            <a:chExt cx="2554931" cy="118710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1DBCA80-095A-48DB-863A-B335DB91DE90}"/>
                </a:ext>
              </a:extLst>
            </p:cNvPr>
            <p:cNvSpPr/>
            <p:nvPr/>
          </p:nvSpPr>
          <p:spPr>
            <a:xfrm>
              <a:off x="3618520" y="1308122"/>
              <a:ext cx="25549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PRODUCTION PLANNING PROBLEMS 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생산계획 문제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B036E1E-8056-4D8A-AFD5-8D30F237F6D8}"/>
                </a:ext>
              </a:extLst>
            </p:cNvPr>
            <p:cNvSpPr/>
            <p:nvPr/>
          </p:nvSpPr>
          <p:spPr>
            <a:xfrm>
              <a:off x="3769167" y="1719385"/>
              <a:ext cx="17429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Uncapacitated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Lot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Sizing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22FEA18-C537-45FC-BEB4-B1B1BC3C58DD}"/>
                </a:ext>
              </a:extLst>
            </p:cNvPr>
            <p:cNvSpPr/>
            <p:nvPr/>
          </p:nvSpPr>
          <p:spPr>
            <a:xfrm>
              <a:off x="3769167" y="1966072"/>
              <a:ext cx="15807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Capacitated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Lot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Sizing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75A979-F202-408D-ABC5-CBACA04E547F}"/>
                </a:ext>
              </a:extLst>
            </p:cNvPr>
            <p:cNvSpPr/>
            <p:nvPr/>
          </p:nvSpPr>
          <p:spPr>
            <a:xfrm>
              <a:off x="3769167" y="2218225"/>
              <a:ext cx="22739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Just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-Time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Production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Planning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14746ABD-44C5-4886-A5B7-C0A4A357D33A}"/>
                </a:ext>
              </a:extLst>
            </p:cNvPr>
            <p:cNvCxnSpPr>
              <a:cxnSpLocks/>
              <a:stCxn id="77" idx="1"/>
              <a:endCxn id="78" idx="1"/>
            </p:cNvCxnSpPr>
            <p:nvPr/>
          </p:nvCxnSpPr>
          <p:spPr>
            <a:xfrm rot="10800000" flipH="1" flipV="1">
              <a:off x="3618519" y="1538955"/>
              <a:ext cx="150647" cy="318930"/>
            </a:xfrm>
            <a:prstGeom prst="bentConnector3">
              <a:avLst>
                <a:gd name="adj1" fmla="val -151745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E0AEF9CD-A460-4B6D-B9BB-5D0FA26A82AF}"/>
                </a:ext>
              </a:extLst>
            </p:cNvPr>
            <p:cNvCxnSpPr>
              <a:cxnSpLocks/>
              <a:stCxn id="77" idx="1"/>
              <a:endCxn id="79" idx="1"/>
            </p:cNvCxnSpPr>
            <p:nvPr/>
          </p:nvCxnSpPr>
          <p:spPr>
            <a:xfrm rot="10800000" flipH="1" flipV="1">
              <a:off x="3618519" y="1538954"/>
              <a:ext cx="150647" cy="565617"/>
            </a:xfrm>
            <a:prstGeom prst="bentConnector3">
              <a:avLst>
                <a:gd name="adj1" fmla="val -151745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811596D-55D0-4985-A7C0-86F0E1941DE8}"/>
                </a:ext>
              </a:extLst>
            </p:cNvPr>
            <p:cNvCxnSpPr>
              <a:cxnSpLocks/>
              <a:stCxn id="77" idx="1"/>
              <a:endCxn id="80" idx="1"/>
            </p:cNvCxnSpPr>
            <p:nvPr/>
          </p:nvCxnSpPr>
          <p:spPr>
            <a:xfrm rot="10800000" flipH="1" flipV="1">
              <a:off x="3618519" y="1538955"/>
              <a:ext cx="150647" cy="817770"/>
            </a:xfrm>
            <a:prstGeom prst="bentConnector3">
              <a:avLst>
                <a:gd name="adj1" fmla="val -151745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11DF333-5939-4214-9B6B-4850D77ABD86}"/>
              </a:ext>
            </a:extLst>
          </p:cNvPr>
          <p:cNvGrpSpPr/>
          <p:nvPr/>
        </p:nvGrpSpPr>
        <p:grpSpPr>
          <a:xfrm>
            <a:off x="5926941" y="1551277"/>
            <a:ext cx="3358744" cy="947035"/>
            <a:chOff x="6741681" y="1340572"/>
            <a:chExt cx="3217100" cy="907097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5D3E971-ED7F-4192-8C5A-471EF807AFC6}"/>
                </a:ext>
              </a:extLst>
            </p:cNvPr>
            <p:cNvSpPr/>
            <p:nvPr/>
          </p:nvSpPr>
          <p:spPr>
            <a:xfrm>
              <a:off x="6741681" y="1340572"/>
              <a:ext cx="30925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WORKFORCE/STAFF SCHEDULING PROBLEMS 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노동</a:t>
              </a:r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작업 계획 문제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A8DB4BE-1D13-401B-B738-7AB34E16B5F8}"/>
                </a:ext>
              </a:extLst>
            </p:cNvPr>
            <p:cNvSpPr/>
            <p:nvPr/>
          </p:nvSpPr>
          <p:spPr>
            <a:xfrm>
              <a:off x="6978221" y="1748569"/>
              <a:ext cx="20637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Scheduling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Full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-Time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Workers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6A9B938-C217-436E-BBD9-C7258CD7C234}"/>
                </a:ext>
              </a:extLst>
            </p:cNvPr>
            <p:cNvSpPr/>
            <p:nvPr/>
          </p:nvSpPr>
          <p:spPr>
            <a:xfrm>
              <a:off x="6978221" y="1970670"/>
              <a:ext cx="29805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Scheduling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Full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-Time and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-Time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Workers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4BC01806-A34D-4127-B748-CECD83AA1ACC}"/>
                </a:ext>
              </a:extLst>
            </p:cNvPr>
            <p:cNvCxnSpPr>
              <a:cxnSpLocks/>
              <a:stCxn id="85" idx="1"/>
              <a:endCxn id="86" idx="1"/>
            </p:cNvCxnSpPr>
            <p:nvPr/>
          </p:nvCxnSpPr>
          <p:spPr>
            <a:xfrm rot="10800000" flipH="1" flipV="1">
              <a:off x="6741681" y="1571405"/>
              <a:ext cx="236540" cy="315664"/>
            </a:xfrm>
            <a:prstGeom prst="bentConnector3">
              <a:avLst>
                <a:gd name="adj1" fmla="val -9664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298979CD-0711-4F07-8715-1E52D9296595}"/>
                </a:ext>
              </a:extLst>
            </p:cNvPr>
            <p:cNvCxnSpPr>
              <a:cxnSpLocks/>
              <a:stCxn id="85" idx="1"/>
              <a:endCxn id="87" idx="1"/>
            </p:cNvCxnSpPr>
            <p:nvPr/>
          </p:nvCxnSpPr>
          <p:spPr>
            <a:xfrm rot="10800000" flipH="1" flipV="1">
              <a:off x="6741681" y="1571404"/>
              <a:ext cx="236540" cy="537765"/>
            </a:xfrm>
            <a:prstGeom prst="bentConnector3">
              <a:avLst>
                <a:gd name="adj1" fmla="val -9664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78CCB27-A548-4650-8EBF-7200CA231377}"/>
              </a:ext>
            </a:extLst>
          </p:cNvPr>
          <p:cNvGrpSpPr/>
          <p:nvPr/>
        </p:nvGrpSpPr>
        <p:grpSpPr>
          <a:xfrm>
            <a:off x="496490" y="2924379"/>
            <a:ext cx="4896679" cy="1184703"/>
            <a:chOff x="509179" y="2804017"/>
            <a:chExt cx="4896679" cy="1184703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8E0D9D-C6EE-4692-B396-ED3F0E557362}"/>
                </a:ext>
              </a:extLst>
            </p:cNvPr>
            <p:cNvSpPr/>
            <p:nvPr/>
          </p:nvSpPr>
          <p:spPr>
            <a:xfrm>
              <a:off x="509180" y="2804017"/>
              <a:ext cx="4896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FIXED-CHARGE TRANSPORTATION AND DISTRIBUTION PROBLEMS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고정 비용 운송과 물류 분배 문제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D4EE937-4661-43B1-99C6-BE0C7FD11D0F}"/>
                </a:ext>
              </a:extLst>
            </p:cNvPr>
            <p:cNvGrpSpPr/>
            <p:nvPr/>
          </p:nvGrpSpPr>
          <p:grpSpPr>
            <a:xfrm>
              <a:off x="509179" y="3034849"/>
              <a:ext cx="2269252" cy="953871"/>
              <a:chOff x="509179" y="3034849"/>
              <a:chExt cx="2269252" cy="953871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4C41AD6-3E83-435D-8D48-E076963E65A2}"/>
                  </a:ext>
                </a:extLst>
              </p:cNvPr>
              <p:cNvSpPr/>
              <p:nvPr/>
            </p:nvSpPr>
            <p:spPr>
              <a:xfrm>
                <a:off x="623867" y="3254271"/>
                <a:ext cx="19774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Fixed-Charge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Transportation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DF57B64-6928-46C6-83A1-3294A52C9911}"/>
                  </a:ext>
                </a:extLst>
              </p:cNvPr>
              <p:cNvSpPr/>
              <p:nvPr/>
            </p:nvSpPr>
            <p:spPr>
              <a:xfrm>
                <a:off x="623867" y="3477903"/>
                <a:ext cx="21545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Uncapacitated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Facility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Location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E335D7D-05ED-4FC5-A51E-7515C7B6591C}"/>
                  </a:ext>
                </a:extLst>
              </p:cNvPr>
              <p:cNvSpPr/>
              <p:nvPr/>
            </p:nvSpPr>
            <p:spPr>
              <a:xfrm>
                <a:off x="623867" y="3711721"/>
                <a:ext cx="19923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Capacitated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Facility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Location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cxnSp>
            <p:nvCxnSpPr>
              <p:cNvPr id="96" name="연결선: 꺾임 95">
                <a:extLst>
                  <a:ext uri="{FF2B5EF4-FFF2-40B4-BE49-F238E27FC236}">
                    <a16:creationId xmlns:a16="http://schemas.microsoft.com/office/drawing/2014/main" id="{B4F7820D-07E6-4147-AE34-57116D777A67}"/>
                  </a:ext>
                </a:extLst>
              </p:cNvPr>
              <p:cNvCxnSpPr>
                <a:cxnSpLocks/>
                <a:stCxn id="91" idx="1"/>
                <a:endCxn id="93" idx="1"/>
              </p:cNvCxnSpPr>
              <p:nvPr/>
            </p:nvCxnSpPr>
            <p:spPr>
              <a:xfrm rot="10800000" flipH="1" flipV="1">
                <a:off x="509179" y="3034849"/>
                <a:ext cx="114687" cy="357921"/>
              </a:xfrm>
              <a:prstGeom prst="bentConnector3">
                <a:avLst>
                  <a:gd name="adj1" fmla="val -199325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연결선: 꺾임 96">
                <a:extLst>
                  <a:ext uri="{FF2B5EF4-FFF2-40B4-BE49-F238E27FC236}">
                    <a16:creationId xmlns:a16="http://schemas.microsoft.com/office/drawing/2014/main" id="{8551EBC9-C139-4CFE-B480-BCC351159EAF}"/>
                  </a:ext>
                </a:extLst>
              </p:cNvPr>
              <p:cNvCxnSpPr>
                <a:cxnSpLocks/>
                <a:stCxn id="91" idx="1"/>
                <a:endCxn id="94" idx="1"/>
              </p:cNvCxnSpPr>
              <p:nvPr/>
            </p:nvCxnSpPr>
            <p:spPr>
              <a:xfrm rot="10800000" flipH="1" flipV="1">
                <a:off x="509179" y="3034849"/>
                <a:ext cx="114687" cy="581553"/>
              </a:xfrm>
              <a:prstGeom prst="bentConnector3">
                <a:avLst>
                  <a:gd name="adj1" fmla="val -199325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3C46A696-5881-4965-B6ED-CDF0691CF3BE}"/>
                  </a:ext>
                </a:extLst>
              </p:cNvPr>
              <p:cNvCxnSpPr>
                <a:cxnSpLocks/>
                <a:stCxn id="91" idx="1"/>
                <a:endCxn id="95" idx="1"/>
              </p:cNvCxnSpPr>
              <p:nvPr/>
            </p:nvCxnSpPr>
            <p:spPr>
              <a:xfrm rot="10800000" flipH="1" flipV="1">
                <a:off x="509179" y="3034849"/>
                <a:ext cx="114687" cy="815371"/>
              </a:xfrm>
              <a:prstGeom prst="bentConnector3">
                <a:avLst>
                  <a:gd name="adj1" fmla="val -199325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8EC0BFC-EF72-49DA-B293-DC67C41D2C99}"/>
              </a:ext>
            </a:extLst>
          </p:cNvPr>
          <p:cNvGrpSpPr/>
          <p:nvPr/>
        </p:nvGrpSpPr>
        <p:grpSpPr>
          <a:xfrm>
            <a:off x="4231885" y="4519256"/>
            <a:ext cx="4753963" cy="2081027"/>
            <a:chOff x="444912" y="4360201"/>
            <a:chExt cx="4753963" cy="2081027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E036CC-282A-4B09-8C8B-7D8EE0F0CCC4}"/>
                </a:ext>
              </a:extLst>
            </p:cNvPr>
            <p:cNvSpPr/>
            <p:nvPr/>
          </p:nvSpPr>
          <p:spPr>
            <a:xfrm>
              <a:off x="444912" y="4360201"/>
              <a:ext cx="47539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NETWORK OPTIMIZATION PROBLEMS WITH SIDE CONSTRAINTS 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제약조건이 있는 네트워크 최적화 </a:t>
              </a:r>
              <a:endParaRPr lang="en-US" altLang="ko-K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BA4444-F8AA-4070-942E-9F7255E64ADB}"/>
                </a:ext>
              </a:extLst>
            </p:cNvPr>
            <p:cNvSpPr/>
            <p:nvPr/>
          </p:nvSpPr>
          <p:spPr>
            <a:xfrm>
              <a:off x="559598" y="4826188"/>
              <a:ext cx="1131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facility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location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77D408-EE1B-4E3C-B445-E8665575CB36}"/>
                </a:ext>
              </a:extLst>
            </p:cNvPr>
            <p:cNvSpPr/>
            <p:nvPr/>
          </p:nvSpPr>
          <p:spPr>
            <a:xfrm>
              <a:off x="559598" y="5029904"/>
              <a:ext cx="14549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production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lot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sizing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D2456E0-F26D-479E-A24E-01DE8A70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663" y="5282264"/>
              <a:ext cx="2773235" cy="1158964"/>
            </a:xfrm>
            <a:prstGeom prst="rect">
              <a:avLst/>
            </a:prstGeom>
          </p:spPr>
        </p:pic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30DECADF-D6F2-4692-9E7A-6BFF982321B0}"/>
                </a:ext>
              </a:extLst>
            </p:cNvPr>
            <p:cNvCxnSpPr>
              <a:cxnSpLocks/>
              <a:stCxn id="100" idx="1"/>
              <a:endCxn id="101" idx="1"/>
            </p:cNvCxnSpPr>
            <p:nvPr/>
          </p:nvCxnSpPr>
          <p:spPr>
            <a:xfrm rot="10800000" flipH="1" flipV="1">
              <a:off x="444912" y="4591034"/>
              <a:ext cx="114686" cy="373654"/>
            </a:xfrm>
            <a:prstGeom prst="bentConnector3">
              <a:avLst>
                <a:gd name="adj1" fmla="val -199327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6360FBA1-16B1-40DE-9DCD-EF8CCD171943}"/>
                </a:ext>
              </a:extLst>
            </p:cNvPr>
            <p:cNvCxnSpPr>
              <a:cxnSpLocks/>
              <a:stCxn id="100" idx="1"/>
              <a:endCxn id="102" idx="1"/>
            </p:cNvCxnSpPr>
            <p:nvPr/>
          </p:nvCxnSpPr>
          <p:spPr>
            <a:xfrm rot="10800000" flipH="1" flipV="1">
              <a:off x="444912" y="4591034"/>
              <a:ext cx="114686" cy="577370"/>
            </a:xfrm>
            <a:prstGeom prst="bentConnector3">
              <a:avLst>
                <a:gd name="adj1" fmla="val -199327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829108-EEC4-4619-AA3C-68DA604B7939}"/>
              </a:ext>
            </a:extLst>
          </p:cNvPr>
          <p:cNvGrpSpPr/>
          <p:nvPr/>
        </p:nvGrpSpPr>
        <p:grpSpPr>
          <a:xfrm>
            <a:off x="5493922" y="2912561"/>
            <a:ext cx="2661989" cy="1442353"/>
            <a:chOff x="5185607" y="2786970"/>
            <a:chExt cx="2598213" cy="1407797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4B20B03-B0EE-4888-A5E4-0CC5723849F9}"/>
                </a:ext>
              </a:extLst>
            </p:cNvPr>
            <p:cNvSpPr/>
            <p:nvPr/>
          </p:nvSpPr>
          <p:spPr>
            <a:xfrm>
              <a:off x="5185608" y="2786970"/>
              <a:ext cx="25982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SUPPLY CHAIN PLANNING PROBLEMS </a:t>
              </a:r>
              <a:endPara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ko-KR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공급망 계획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DCF8DC-58F8-4383-B9ED-F1C0BDE7B7AE}"/>
                </a:ext>
              </a:extLst>
            </p:cNvPr>
            <p:cNvSpPr/>
            <p:nvPr/>
          </p:nvSpPr>
          <p:spPr>
            <a:xfrm>
              <a:off x="5425149" y="3206026"/>
              <a:ext cx="2106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Strategic network optimization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56A8179-5466-4422-B945-BCA438BF16E5}"/>
                </a:ext>
              </a:extLst>
            </p:cNvPr>
            <p:cNvSpPr/>
            <p:nvPr/>
          </p:nvSpPr>
          <p:spPr>
            <a:xfrm>
              <a:off x="5425149" y="3443273"/>
              <a:ext cx="14682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Tactical optimization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CC13AF9-3E4A-41E3-B652-793B02431A68}"/>
                </a:ext>
              </a:extLst>
            </p:cNvPr>
            <p:cNvSpPr/>
            <p:nvPr/>
          </p:nvSpPr>
          <p:spPr>
            <a:xfrm>
              <a:off x="5425149" y="3680520"/>
              <a:ext cx="1443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Production planning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9D0D073-7471-4B47-91DC-B492F8620BC8}"/>
                </a:ext>
              </a:extLst>
            </p:cNvPr>
            <p:cNvSpPr/>
            <p:nvPr/>
          </p:nvSpPr>
          <p:spPr>
            <a:xfrm>
              <a:off x="5425149" y="3917768"/>
              <a:ext cx="15664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Logistics optimization </a:t>
              </a:r>
              <a:endParaRPr lang="ko-KR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20916D4F-75F1-440E-9130-2D21AD490BAC}"/>
                </a:ext>
              </a:extLst>
            </p:cNvPr>
            <p:cNvCxnSpPr>
              <a:cxnSpLocks/>
              <a:stCxn id="107" idx="1"/>
              <a:endCxn id="108" idx="1"/>
            </p:cNvCxnSpPr>
            <p:nvPr/>
          </p:nvCxnSpPr>
          <p:spPr>
            <a:xfrm rot="10800000" flipH="1" flipV="1">
              <a:off x="5185607" y="3017802"/>
              <a:ext cx="239541" cy="326723"/>
            </a:xfrm>
            <a:prstGeom prst="bentConnector3">
              <a:avLst>
                <a:gd name="adj1" fmla="val -9543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F5CBCF26-5788-46B8-9CEB-167E5F60F16B}"/>
                </a:ext>
              </a:extLst>
            </p:cNvPr>
            <p:cNvCxnSpPr>
              <a:cxnSpLocks/>
              <a:stCxn id="107" idx="1"/>
              <a:endCxn id="110" idx="1"/>
            </p:cNvCxnSpPr>
            <p:nvPr/>
          </p:nvCxnSpPr>
          <p:spPr>
            <a:xfrm rot="10800000" flipH="1" flipV="1">
              <a:off x="5185607" y="3017802"/>
              <a:ext cx="239541" cy="801217"/>
            </a:xfrm>
            <a:prstGeom prst="bentConnector3">
              <a:avLst>
                <a:gd name="adj1" fmla="val -9543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연결선: 꺾임 113">
              <a:extLst>
                <a:ext uri="{FF2B5EF4-FFF2-40B4-BE49-F238E27FC236}">
                  <a16:creationId xmlns:a16="http://schemas.microsoft.com/office/drawing/2014/main" id="{DE1F4B24-076C-4FC1-86CC-830E4EE7B818}"/>
                </a:ext>
              </a:extLst>
            </p:cNvPr>
            <p:cNvCxnSpPr>
              <a:cxnSpLocks/>
              <a:stCxn id="107" idx="1"/>
              <a:endCxn id="110" idx="1"/>
            </p:cNvCxnSpPr>
            <p:nvPr/>
          </p:nvCxnSpPr>
          <p:spPr>
            <a:xfrm rot="10800000" flipH="1" flipV="1">
              <a:off x="5185607" y="3017802"/>
              <a:ext cx="239541" cy="801217"/>
            </a:xfrm>
            <a:prstGeom prst="bentConnector3">
              <a:avLst>
                <a:gd name="adj1" fmla="val -9543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2746DCB2-A741-4F4C-872E-F70C8E5BA16E}"/>
                </a:ext>
              </a:extLst>
            </p:cNvPr>
            <p:cNvCxnSpPr>
              <a:cxnSpLocks/>
              <a:stCxn id="107" idx="1"/>
              <a:endCxn id="109" idx="1"/>
            </p:cNvCxnSpPr>
            <p:nvPr/>
          </p:nvCxnSpPr>
          <p:spPr>
            <a:xfrm rot="10800000" flipH="1" flipV="1">
              <a:off x="5185607" y="3017803"/>
              <a:ext cx="239541" cy="563970"/>
            </a:xfrm>
            <a:prstGeom prst="bentConnector3">
              <a:avLst>
                <a:gd name="adj1" fmla="val -9543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845B040E-3E97-4655-A897-6184FF2CF497}"/>
                </a:ext>
              </a:extLst>
            </p:cNvPr>
            <p:cNvCxnSpPr>
              <a:cxnSpLocks/>
              <a:stCxn id="107" idx="1"/>
              <a:endCxn id="111" idx="1"/>
            </p:cNvCxnSpPr>
            <p:nvPr/>
          </p:nvCxnSpPr>
          <p:spPr>
            <a:xfrm rot="10800000" flipH="1" flipV="1">
              <a:off x="5185607" y="3017802"/>
              <a:ext cx="239541" cy="1038465"/>
            </a:xfrm>
            <a:prstGeom prst="bentConnector3">
              <a:avLst>
                <a:gd name="adj1" fmla="val -95433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A06589A-3EA3-46E1-9929-00928124648E}"/>
              </a:ext>
            </a:extLst>
          </p:cNvPr>
          <p:cNvSpPr/>
          <p:nvPr/>
        </p:nvSpPr>
        <p:spPr>
          <a:xfrm>
            <a:off x="5938376" y="1571235"/>
            <a:ext cx="2923582" cy="20811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1183C9-BC58-4EDF-B952-4ED4683716AA}"/>
              </a:ext>
            </a:extLst>
          </p:cNvPr>
          <p:cNvSpPr txBox="1"/>
          <p:nvPr/>
        </p:nvSpPr>
        <p:spPr>
          <a:xfrm>
            <a:off x="205127" y="149089"/>
            <a:ext cx="6005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Examples of Combinatorial Programming</a:t>
            </a:r>
          </a:p>
        </p:txBody>
      </p:sp>
    </p:spTree>
    <p:extLst>
      <p:ext uri="{BB962C8B-B14F-4D97-AF65-F5344CB8AC3E}">
        <p14:creationId xmlns:p14="http://schemas.microsoft.com/office/powerpoint/2010/main" val="75456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5" grpId="0" animBg="1"/>
      <p:bldP spid="1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659F9-441D-4F48-B7B9-46FC76C5DAD0}"/>
              </a:ext>
            </a:extLst>
          </p:cNvPr>
          <p:cNvSpPr txBox="1">
            <a:spLocks/>
          </p:cNvSpPr>
          <p:nvPr/>
        </p:nvSpPr>
        <p:spPr>
          <a:xfrm>
            <a:off x="97221" y="185814"/>
            <a:ext cx="9711028" cy="54615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ko-KR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3236B-E768-4A38-A278-1FB592E76CD6}"/>
              </a:ext>
            </a:extLst>
          </p:cNvPr>
          <p:cNvSpPr txBox="1"/>
          <p:nvPr/>
        </p:nvSpPr>
        <p:spPr>
          <a:xfrm>
            <a:off x="682545" y="1773006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EB782-456F-4DCF-90A5-130F976B6231}"/>
              </a:ext>
            </a:extLst>
          </p:cNvPr>
          <p:cNvSpPr txBox="1"/>
          <p:nvPr/>
        </p:nvSpPr>
        <p:spPr>
          <a:xfrm>
            <a:off x="682545" y="278266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pic>
        <p:nvPicPr>
          <p:cNvPr id="80" name="그림 79" descr="텍스트이(가) 표시된 사진&#10;&#10;자동 생성된 설명">
            <a:extLst>
              <a:ext uri="{FF2B5EF4-FFF2-40B4-BE49-F238E27FC236}">
                <a16:creationId xmlns:a16="http://schemas.microsoft.com/office/drawing/2014/main" id="{925C4B8F-F7A4-4C2B-904B-B3F1DF7CE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13842" r="4351" b="4421"/>
          <a:stretch/>
        </p:blipFill>
        <p:spPr>
          <a:xfrm>
            <a:off x="0" y="1462287"/>
            <a:ext cx="9144000" cy="450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713</Words>
  <Application>Microsoft Office PowerPoint</Application>
  <PresentationFormat>화면 슬라이드 쇼(4:3)</PresentationFormat>
  <Paragraphs>201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Simji</dc:creator>
  <cp:lastModifiedBy>유 재상</cp:lastModifiedBy>
  <cp:revision>134</cp:revision>
  <cp:lastPrinted>2021-06-03T01:19:21Z</cp:lastPrinted>
  <dcterms:created xsi:type="dcterms:W3CDTF">2021-05-14T14:21:45Z</dcterms:created>
  <dcterms:modified xsi:type="dcterms:W3CDTF">2021-06-22T06:50:58Z</dcterms:modified>
</cp:coreProperties>
</file>